
<file path=[Content_Types].xml><?xml version="1.0" encoding="utf-8"?>
<Types xmlns="http://schemas.openxmlformats.org/package/2006/content-types">
  <Default Extension="xml" ContentType="application/xml"/>
  <Default Extension="wmf" ContentType="image/x-wmf"/>
  <Default Extension="jpeg" ContentType="image/jpeg"/>
  <Default Extension="jpg" ContentType="image/jpeg"/>
  <Default Extension="emf" ContentType="image/x-emf"/>
  <Default Extension="mp4" ContentType="video/unknown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notesSlides/notesSlide3.xml" ContentType="application/vnd.openxmlformats-officedocument.presentationml.notesSlide+xml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4" r:id="rId1"/>
  </p:sldMasterIdLst>
  <p:notesMasterIdLst>
    <p:notesMasterId r:id="rId47"/>
  </p:notesMasterIdLst>
  <p:sldIdLst>
    <p:sldId id="256" r:id="rId2"/>
    <p:sldId id="257" r:id="rId3"/>
    <p:sldId id="324" r:id="rId4"/>
    <p:sldId id="313" r:id="rId5"/>
    <p:sldId id="317" r:id="rId6"/>
    <p:sldId id="325" r:id="rId7"/>
    <p:sldId id="263" r:id="rId8"/>
    <p:sldId id="334" r:id="rId9"/>
    <p:sldId id="271" r:id="rId10"/>
    <p:sldId id="272" r:id="rId11"/>
    <p:sldId id="273" r:id="rId12"/>
    <p:sldId id="275" r:id="rId13"/>
    <p:sldId id="326" r:id="rId14"/>
    <p:sldId id="333" r:id="rId15"/>
    <p:sldId id="321" r:id="rId16"/>
    <p:sldId id="322" r:id="rId17"/>
    <p:sldId id="278" r:id="rId18"/>
    <p:sldId id="319" r:id="rId19"/>
    <p:sldId id="327" r:id="rId20"/>
    <p:sldId id="323" r:id="rId21"/>
    <p:sldId id="329" r:id="rId22"/>
    <p:sldId id="311" r:id="rId23"/>
    <p:sldId id="330" r:id="rId24"/>
    <p:sldId id="320" r:id="rId25"/>
    <p:sldId id="288" r:id="rId26"/>
    <p:sldId id="289" r:id="rId27"/>
    <p:sldId id="290" r:id="rId28"/>
    <p:sldId id="336" r:id="rId29"/>
    <p:sldId id="291" r:id="rId30"/>
    <p:sldId id="332" r:id="rId31"/>
    <p:sldId id="302" r:id="rId32"/>
    <p:sldId id="303" r:id="rId33"/>
    <p:sldId id="307" r:id="rId34"/>
    <p:sldId id="304" r:id="rId35"/>
    <p:sldId id="337" r:id="rId36"/>
    <p:sldId id="305" r:id="rId37"/>
    <p:sldId id="306" r:id="rId38"/>
    <p:sldId id="296" r:id="rId39"/>
    <p:sldId id="308" r:id="rId40"/>
    <p:sldId id="309" r:id="rId41"/>
    <p:sldId id="298" r:id="rId42"/>
    <p:sldId id="339" r:id="rId43"/>
    <p:sldId id="301" r:id="rId44"/>
    <p:sldId id="300" r:id="rId45"/>
    <p:sldId id="335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32" autoAdjust="0"/>
  </p:normalViewPr>
  <p:slideViewPr>
    <p:cSldViewPr snapToGrid="0">
      <p:cViewPr varScale="1">
        <p:scale>
          <a:sx n="93" d="100"/>
          <a:sy n="93" d="100"/>
        </p:scale>
        <p:origin x="-1176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wmf"/><Relationship Id="rId4" Type="http://schemas.openxmlformats.org/officeDocument/2006/relationships/image" Target="../media/image40.wmf"/><Relationship Id="rId5" Type="http://schemas.openxmlformats.org/officeDocument/2006/relationships/image" Target="../media/image41.wmf"/><Relationship Id="rId6" Type="http://schemas.openxmlformats.org/officeDocument/2006/relationships/image" Target="../media/image42.wmf"/><Relationship Id="rId7" Type="http://schemas.openxmlformats.org/officeDocument/2006/relationships/image" Target="../media/image43.wmf"/><Relationship Id="rId8" Type="http://schemas.openxmlformats.org/officeDocument/2006/relationships/image" Target="../media/image44.wmf"/><Relationship Id="rId1" Type="http://schemas.openxmlformats.org/officeDocument/2006/relationships/image" Target="../media/image37.wmf"/><Relationship Id="rId2" Type="http://schemas.openxmlformats.org/officeDocument/2006/relationships/image" Target="../media/image38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Relationship Id="rId2" Type="http://schemas.openxmlformats.org/officeDocument/2006/relationships/image" Target="../media/image1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Relationship Id="rId2" Type="http://schemas.openxmlformats.org/officeDocument/2006/relationships/image" Target="../media/image18.wmf"/><Relationship Id="rId3" Type="http://schemas.openxmlformats.org/officeDocument/2006/relationships/image" Target="../media/image19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Relationship Id="rId2" Type="http://schemas.openxmlformats.org/officeDocument/2006/relationships/image" Target="../media/image24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4" Type="http://schemas.openxmlformats.org/officeDocument/2006/relationships/image" Target="../media/image28.wmf"/><Relationship Id="rId1" Type="http://schemas.openxmlformats.org/officeDocument/2006/relationships/image" Target="../media/image25.wmf"/><Relationship Id="rId2" Type="http://schemas.openxmlformats.org/officeDocument/2006/relationships/image" Target="../media/image26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Relationship Id="rId2" Type="http://schemas.openxmlformats.org/officeDocument/2006/relationships/image" Target="../media/image30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wmf"/></Relationships>
</file>

<file path=ppt/media/image1.jpeg>
</file>

<file path=ppt/media/image10.jpeg>
</file>

<file path=ppt/media/image11.jpeg>
</file>

<file path=ppt/media/image12.jpg>
</file>

<file path=ppt/media/image13.png>
</file>

<file path=ppt/media/image13.wmf>
</file>

<file path=ppt/media/image15.wmf>
</file>

<file path=ppt/media/image16.wmf>
</file>

<file path=ppt/media/image17.wmf>
</file>

<file path=ppt/media/image18.wmf>
</file>

<file path=ppt/media/image19.wmf>
</file>

<file path=ppt/media/image2.jpeg>
</file>

<file path=ppt/media/image21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6.png>
</file>

<file path=ppt/media/image37.wmf>
</file>

<file path=ppt/media/image38.wmf>
</file>

<file path=ppt/media/image39.wmf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png>
</file>

<file path=ppt/media/image5.png>
</file>

<file path=ppt/media/image50.wmf>
</file>

<file path=ppt/media/image51.wmf>
</file>

<file path=ppt/media/image52.png>
</file>

<file path=ppt/media/image53.png>
</file>

<file path=ppt/media/image54.png>
</file>

<file path=ppt/media/image55.wmf>
</file>

<file path=ppt/media/image56.wmf>
</file>

<file path=ppt/media/image57.wmf>
</file>

<file path=ppt/media/image58.wmf>
</file>

<file path=ppt/media/image59.wmf>
</file>

<file path=ppt/media/image6.png>
</file>

<file path=ppt/media/image60.wmf>
</file>

<file path=ppt/media/image61.wmf>
</file>

<file path=ppt/media/image62.wmf>
</file>

<file path=ppt/media/image63.wmf>
</file>

<file path=ppt/media/image64.wmf>
</file>

<file path=ppt/media/image66.wmf>
</file>

<file path=ppt/media/image67.wmf>
</file>

<file path=ppt/media/image68.wmf>
</file>

<file path=ppt/media/image69.wmf>
</file>

<file path=ppt/media/image7.gif>
</file>

<file path=ppt/media/image70.png>
</file>

<file path=ppt/media/image71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BB9AD5-235A-4A9D-91D9-A5C5B94FFAB9}" type="datetimeFigureOut">
              <a:rPr lang="en-US" smtClean="0"/>
              <a:t>12/17/14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67568-7F29-468A-9EB7-7CE6AF42D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417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67568-7F29-468A-9EB7-7CE6AF42D18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75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67568-7F29-468A-9EB7-7CE6AF42D18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950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67568-7F29-468A-9EB7-7CE6AF42D18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669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4451E3F3-7173-4BE3-9B58-9B2F7F095EC4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30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ED638-4735-4957-AD50-E8A0381D0C21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778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F684-241F-4AC6-AF6D-6EBD2B49858A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0056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5D0A-1E5D-4E5B-AB6E-693FD70BE86C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573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2325F-3234-4104-820D-5D0F5031700F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409D1-CA76-4C16-8CE1-2F6F92E7BF40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93366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554D-852C-4977-9871-A82EF2F91B9B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76982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BFB8-EFE5-4923-8707-82685833D87C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19120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6A2A-DCE7-42CE-8917-CB093AF7B12E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738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BDF-25FB-4275-B023-7E3DED8A98C6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886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5C98C-B99C-48C7-B076-5B1A1E1C7A61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589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54AB-6968-44DA-8642-AA5BE0790162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309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0A11A-A936-43A6-B053-0D481AD7F913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968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F495-B4F3-4815-8D10-457A004F6069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897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95784-02BC-437C-B84B-3BD726621118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211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C2816-5E3E-46AB-9BE4-D4F83DC98434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235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CF679-196D-4BC9-813A-9256B507D638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77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C48C1DD-A8AC-4D49-A714-D5E8A005447B}" type="datetime1">
              <a:rPr lang="en-US" smtClean="0"/>
              <a:t>12/17/14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519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  <p:sldLayoutId id="2147483836" r:id="rId12"/>
    <p:sldLayoutId id="2147483837" r:id="rId13"/>
    <p:sldLayoutId id="2147483838" r:id="rId14"/>
    <p:sldLayoutId id="2147483839" r:id="rId15"/>
    <p:sldLayoutId id="2147483840" r:id="rId16"/>
    <p:sldLayoutId id="2147483841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17.wmf"/><Relationship Id="rId5" Type="http://schemas.openxmlformats.org/officeDocument/2006/relationships/oleObject" Target="../embeddings/oleObject5.bin"/><Relationship Id="rId6" Type="http://schemas.openxmlformats.org/officeDocument/2006/relationships/image" Target="../media/image18.wmf"/><Relationship Id="rId7" Type="http://schemas.openxmlformats.org/officeDocument/2006/relationships/oleObject" Target="../embeddings/oleObject6.bin"/><Relationship Id="rId8" Type="http://schemas.openxmlformats.org/officeDocument/2006/relationships/image" Target="../media/image19.w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23.wmf"/><Relationship Id="rId6" Type="http://schemas.openxmlformats.org/officeDocument/2006/relationships/oleObject" Target="../embeddings/oleObject8.bin"/><Relationship Id="rId7" Type="http://schemas.openxmlformats.org/officeDocument/2006/relationships/image" Target="../media/image24.w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25.wmf"/><Relationship Id="rId6" Type="http://schemas.openxmlformats.org/officeDocument/2006/relationships/oleObject" Target="../embeddings/oleObject10.bin"/><Relationship Id="rId7" Type="http://schemas.openxmlformats.org/officeDocument/2006/relationships/image" Target="../media/image26.wmf"/><Relationship Id="rId8" Type="http://schemas.openxmlformats.org/officeDocument/2006/relationships/oleObject" Target="../embeddings/oleObject11.bin"/><Relationship Id="rId9" Type="http://schemas.openxmlformats.org/officeDocument/2006/relationships/image" Target="../media/image27.wmf"/><Relationship Id="rId10" Type="http://schemas.openxmlformats.org/officeDocument/2006/relationships/oleObject" Target="../embeddings/oleObject12.bin"/><Relationship Id="rId11" Type="http://schemas.openxmlformats.org/officeDocument/2006/relationships/image" Target="../media/image28.w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4" Type="http://schemas.openxmlformats.org/officeDocument/2006/relationships/image" Target="../media/image29.wmf"/><Relationship Id="rId5" Type="http://schemas.openxmlformats.org/officeDocument/2006/relationships/oleObject" Target="../embeddings/oleObject14.bin"/><Relationship Id="rId6" Type="http://schemas.openxmlformats.org/officeDocument/2006/relationships/image" Target="../media/image30.w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4" Type="http://schemas.openxmlformats.org/officeDocument/2006/relationships/oleObject" Target="../embeddings/oleObject15.bin"/><Relationship Id="rId5" Type="http://schemas.openxmlformats.org/officeDocument/2006/relationships/image" Target="../media/image31.w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4" Type="http://schemas.openxmlformats.org/officeDocument/2006/relationships/image" Target="../media/image33.w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4" Type="http://schemas.openxmlformats.org/officeDocument/2006/relationships/image" Target="../media/image34.w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0.wmf"/><Relationship Id="rId12" Type="http://schemas.openxmlformats.org/officeDocument/2006/relationships/oleObject" Target="../embeddings/oleObject22.bin"/><Relationship Id="rId13" Type="http://schemas.openxmlformats.org/officeDocument/2006/relationships/image" Target="../media/image41.wmf"/><Relationship Id="rId14" Type="http://schemas.openxmlformats.org/officeDocument/2006/relationships/oleObject" Target="../embeddings/oleObject23.bin"/><Relationship Id="rId15" Type="http://schemas.openxmlformats.org/officeDocument/2006/relationships/image" Target="../media/image42.wmf"/><Relationship Id="rId16" Type="http://schemas.openxmlformats.org/officeDocument/2006/relationships/oleObject" Target="../embeddings/oleObject24.bin"/><Relationship Id="rId17" Type="http://schemas.openxmlformats.org/officeDocument/2006/relationships/image" Target="../media/image43.wmf"/><Relationship Id="rId18" Type="http://schemas.openxmlformats.org/officeDocument/2006/relationships/oleObject" Target="../embeddings/oleObject25.bin"/><Relationship Id="rId19" Type="http://schemas.openxmlformats.org/officeDocument/2006/relationships/image" Target="../media/image44.w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45.wmf"/><Relationship Id="rId4" Type="http://schemas.openxmlformats.org/officeDocument/2006/relationships/oleObject" Target="../embeddings/oleObject18.bin"/><Relationship Id="rId5" Type="http://schemas.openxmlformats.org/officeDocument/2006/relationships/image" Target="../media/image37.wmf"/><Relationship Id="rId6" Type="http://schemas.openxmlformats.org/officeDocument/2006/relationships/oleObject" Target="../embeddings/oleObject19.bin"/><Relationship Id="rId7" Type="http://schemas.openxmlformats.org/officeDocument/2006/relationships/image" Target="../media/image38.wmf"/><Relationship Id="rId8" Type="http://schemas.openxmlformats.org/officeDocument/2006/relationships/oleObject" Target="../embeddings/oleObject20.bin"/><Relationship Id="rId9" Type="http://schemas.openxmlformats.org/officeDocument/2006/relationships/image" Target="../media/image39.wmf"/><Relationship Id="rId10" Type="http://schemas.openxmlformats.org/officeDocument/2006/relationships/oleObject" Target="../embeddings/oleObject21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wmf"/><Relationship Id="rId4" Type="http://schemas.openxmlformats.org/officeDocument/2006/relationships/image" Target="../media/image48.w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wmf"/><Relationship Id="rId3" Type="http://schemas.openxmlformats.org/officeDocument/2006/relationships/image" Target="../media/image51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Relationship Id="rId3" Type="http://schemas.openxmlformats.org/officeDocument/2006/relationships/image" Target="../media/image5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wmf"/><Relationship Id="rId3" Type="http://schemas.openxmlformats.org/officeDocument/2006/relationships/image" Target="../media/image56.w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wmf"/><Relationship Id="rId3" Type="http://schemas.openxmlformats.org/officeDocument/2006/relationships/image" Target="../media/image58.w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wmf"/><Relationship Id="rId3" Type="http://schemas.openxmlformats.org/officeDocument/2006/relationships/image" Target="../media/image60.w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w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wmf"/><Relationship Id="rId3" Type="http://schemas.openxmlformats.org/officeDocument/2006/relationships/image" Target="../media/image63.w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w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wmf"/><Relationship Id="rId4" Type="http://schemas.openxmlformats.org/officeDocument/2006/relationships/oleObject" Target="../embeddings/oleObject26.bin"/><Relationship Id="rId5" Type="http://schemas.openxmlformats.org/officeDocument/2006/relationships/image" Target="../media/image66.w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8.wmf"/><Relationship Id="rId3" Type="http://schemas.openxmlformats.org/officeDocument/2006/relationships/image" Target="../media/image69.w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png"/><Relationship Id="rId3" Type="http://schemas.openxmlformats.org/officeDocument/2006/relationships/image" Target="../media/image71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4.emf"/><Relationship Id="rId5" Type="http://schemas.openxmlformats.org/officeDocument/2006/relationships/oleObject" Target="../embeddings/oleObject1.bin"/><Relationship Id="rId6" Type="http://schemas.openxmlformats.org/officeDocument/2006/relationships/image" Target="../media/image13.w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15.wmf"/><Relationship Id="rId5" Type="http://schemas.openxmlformats.org/officeDocument/2006/relationships/oleObject" Target="../embeddings/oleObject3.bin"/><Relationship Id="rId6" Type="http://schemas.openxmlformats.org/officeDocument/2006/relationships/image" Target="../media/image16.w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567543"/>
            <a:ext cx="5308866" cy="19393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Stochastic Simulation for Reaction-Diffusion Systems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Fei</a:t>
            </a:r>
            <a:r>
              <a:rPr lang="en-US" dirty="0" smtClean="0"/>
              <a:t> Li</a:t>
            </a:r>
          </a:p>
          <a:p>
            <a:r>
              <a:rPr lang="en-US" dirty="0" smtClean="0"/>
              <a:t>Advisor: </a:t>
            </a:r>
            <a:r>
              <a:rPr lang="en-US" i="1" dirty="0" smtClean="0"/>
              <a:t>Prof.</a:t>
            </a:r>
            <a:r>
              <a:rPr lang="en-US" dirty="0" smtClean="0"/>
              <a:t> Yang Cao</a:t>
            </a:r>
          </a:p>
          <a:p>
            <a:r>
              <a:rPr lang="en-US" dirty="0" smtClean="0"/>
              <a:t>Dec 17, 2014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448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Stochastic Simulation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5" y="2375835"/>
            <a:ext cx="6798736" cy="3809065"/>
          </a:xfrm>
        </p:spPr>
        <p:txBody>
          <a:bodyPr>
            <a:normAutofit/>
          </a:bodyPr>
          <a:lstStyle/>
          <a:p>
            <a:r>
              <a:rPr lang="en-US" dirty="0" smtClean="0"/>
              <a:t>SSA answers two questions</a:t>
            </a:r>
          </a:p>
          <a:p>
            <a:pPr lvl="1"/>
            <a:r>
              <a:rPr lang="en-US" dirty="0" smtClean="0"/>
              <a:t>When a reaction fires</a:t>
            </a:r>
          </a:p>
          <a:p>
            <a:endParaRPr lang="en-US" sz="2000" i="1" dirty="0"/>
          </a:p>
          <a:p>
            <a:pPr lvl="1"/>
            <a:r>
              <a:rPr lang="en-US" dirty="0"/>
              <a:t>Which reaction </a:t>
            </a:r>
            <a:r>
              <a:rPr lang="en-US" dirty="0" smtClean="0"/>
              <a:t>will fire</a:t>
            </a:r>
          </a:p>
          <a:p>
            <a:pPr lvl="1"/>
            <a:endParaRPr lang="en-US" dirty="0"/>
          </a:p>
          <a:p>
            <a:endParaRPr lang="en-US" sz="2000" dirty="0"/>
          </a:p>
          <a:p>
            <a:r>
              <a:rPr lang="en-US" sz="2000" dirty="0" smtClean="0"/>
              <a:t>The system is updated every step according to</a:t>
            </a:r>
            <a:endParaRPr lang="en-US" sz="2000" dirty="0"/>
          </a:p>
          <a:p>
            <a:pPr marL="457200" lvl="1" indent="0">
              <a:buNone/>
            </a:pPr>
            <a:endParaRPr lang="en-US" i="1" baseline="-25000" dirty="0" smtClean="0"/>
          </a:p>
          <a:p>
            <a:pPr lvl="1"/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5699797"/>
              </p:ext>
            </p:extLst>
          </p:nvPr>
        </p:nvGraphicFramePr>
        <p:xfrm>
          <a:off x="3842913" y="3186322"/>
          <a:ext cx="1466640" cy="647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1" name="Equation" r:id="rId3" imgW="977760" imgH="431640" progId="Equation.DSMT4">
                  <p:embed/>
                </p:oleObj>
              </mc:Choice>
              <mc:Fallback>
                <p:oleObj name="Equation" r:id="rId3" imgW="97776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42913" y="3186322"/>
                        <a:ext cx="1466640" cy="6474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1371820"/>
              </p:ext>
            </p:extLst>
          </p:nvPr>
        </p:nvGraphicFramePr>
        <p:xfrm>
          <a:off x="2571750" y="4279900"/>
          <a:ext cx="480060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2" name="Equation" r:id="rId5" imgW="3200400" imgH="444240" progId="Equation.DSMT4">
                  <p:embed/>
                </p:oleObj>
              </mc:Choice>
              <mc:Fallback>
                <p:oleObj name="Equation" r:id="rId5" imgW="320040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71750" y="4279900"/>
                        <a:ext cx="480060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218036"/>
              </p:ext>
            </p:extLst>
          </p:nvPr>
        </p:nvGraphicFramePr>
        <p:xfrm>
          <a:off x="3954463" y="5557838"/>
          <a:ext cx="1809750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" name="Equation" r:id="rId7" imgW="1206360" imgH="241200" progId="Equation.DSMT4">
                  <p:embed/>
                </p:oleObj>
              </mc:Choice>
              <mc:Fallback>
                <p:oleObj name="Equation" r:id="rId7" imgW="1206360" imgH="241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54463" y="5557838"/>
                        <a:ext cx="1809750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959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Stochastic Simulation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5" y="2375835"/>
            <a:ext cx="6798736" cy="272956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There are several implementations of SSA.</a:t>
            </a:r>
          </a:p>
          <a:p>
            <a:pPr lvl="1"/>
            <a:r>
              <a:rPr lang="en-US" dirty="0" smtClean="0"/>
              <a:t>Direct method (Gillespie, 1976)</a:t>
            </a:r>
          </a:p>
          <a:p>
            <a:pPr lvl="1"/>
            <a:r>
              <a:rPr lang="en-US" dirty="0" smtClean="0"/>
              <a:t>First reaction method (Gillespie, 1976)</a:t>
            </a:r>
          </a:p>
          <a:p>
            <a:pPr lvl="1"/>
            <a:r>
              <a:rPr lang="en-US" dirty="0" smtClean="0"/>
              <a:t>Next reaction method (</a:t>
            </a:r>
            <a:r>
              <a:rPr lang="en-US" dirty="0"/>
              <a:t>Gibson and </a:t>
            </a:r>
            <a:r>
              <a:rPr lang="en-US" dirty="0" err="1" smtClean="0"/>
              <a:t>Bruck</a:t>
            </a:r>
            <a:r>
              <a:rPr lang="en-US" dirty="0" smtClean="0"/>
              <a:t>, 2000)</a:t>
            </a:r>
          </a:p>
          <a:p>
            <a:pPr lvl="1"/>
            <a:r>
              <a:rPr lang="en-US" dirty="0" smtClean="0"/>
              <a:t>Optimized direct method (Cao, 2004)</a:t>
            </a:r>
          </a:p>
          <a:p>
            <a:pPr lvl="1"/>
            <a:r>
              <a:rPr lang="en-US" dirty="0" smtClean="0"/>
              <a:t>Sorting direct method (McCollum, 2006) 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ogarithm direct method (Li and </a:t>
            </a:r>
            <a:r>
              <a:rPr lang="en-US" dirty="0" err="1" smtClean="0"/>
              <a:t>Petzold</a:t>
            </a:r>
            <a:r>
              <a:rPr lang="en-US" dirty="0" smtClean="0"/>
              <a:t>, 2006)</a:t>
            </a:r>
          </a:p>
          <a:p>
            <a:pPr lvl="1"/>
            <a:r>
              <a:rPr lang="en-US" dirty="0" smtClean="0"/>
              <a:t>Constant-time </a:t>
            </a:r>
            <a:r>
              <a:rPr lang="en-US" dirty="0"/>
              <a:t>SSA (</a:t>
            </a:r>
            <a:r>
              <a:rPr lang="en-US" dirty="0" err="1" smtClean="0"/>
              <a:t>Slepoy</a:t>
            </a:r>
            <a:r>
              <a:rPr lang="en-US" dirty="0" smtClean="0"/>
              <a:t>, Thompson and Plimpton, 2008)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176865" y="5105400"/>
            <a:ext cx="6798736" cy="10668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Several approximation algorithms have been proposed.</a:t>
            </a:r>
          </a:p>
          <a:p>
            <a:pPr lvl="1"/>
            <a:r>
              <a:rPr lang="el-GR" dirty="0" smtClean="0"/>
              <a:t>τ</a:t>
            </a:r>
            <a:r>
              <a:rPr lang="en-US" dirty="0" smtClean="0"/>
              <a:t>-leaping (Gillespie, 2001; Gillespie, 2003; Cao, 2004)                                      </a:t>
            </a:r>
          </a:p>
          <a:p>
            <a:pPr lvl="1"/>
            <a:r>
              <a:rPr lang="en-US" dirty="0" smtClean="0"/>
              <a:t>Hybrid method (Haseltine, 2003; </a:t>
            </a:r>
            <a:r>
              <a:rPr lang="en-US" dirty="0" err="1" smtClean="0"/>
              <a:t>Salis</a:t>
            </a:r>
            <a:r>
              <a:rPr lang="en-US" dirty="0" smtClean="0"/>
              <a:t>, 2005; Cao, 2005; ) </a:t>
            </a:r>
          </a:p>
        </p:txBody>
      </p:sp>
    </p:spTree>
    <p:extLst>
      <p:ext uri="{BB962C8B-B14F-4D97-AF65-F5344CB8AC3E}">
        <p14:creationId xmlns:p14="http://schemas.microsoft.com/office/powerpoint/2010/main" val="467645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-20000"/>
          </a:blip>
          <a:stretch>
            <a:fillRect/>
          </a:stretch>
        </p:blipFill>
        <p:spPr>
          <a:xfrm>
            <a:off x="823827" y="2667049"/>
            <a:ext cx="7530210" cy="164251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92D050"/>
              </a:gs>
            </a:gsLst>
            <a:lin ang="5400000" scaled="1"/>
          </a:gradFill>
          <a:ln w="88900" cap="sq">
            <a:solidFill>
              <a:srgbClr val="FFFFFF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Discretization Size for RDME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11127" y="4575062"/>
            <a:ext cx="7530210" cy="1525171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92D050"/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r>
              <a:rPr lang="en-US" dirty="0" smtClean="0"/>
              <a:t>The bimolecular reaction is </a:t>
            </a:r>
            <a:r>
              <a:rPr lang="en-US" dirty="0"/>
              <a:t>lost when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i="1" dirty="0" smtClean="0"/>
              <a:t> </a:t>
            </a:r>
            <a:r>
              <a:rPr lang="en-US" dirty="0" smtClean="0"/>
              <a:t>is </a:t>
            </a:r>
            <a:r>
              <a:rPr lang="en-US" dirty="0"/>
              <a:t>too </a:t>
            </a:r>
            <a:r>
              <a:rPr lang="en-US" dirty="0" smtClean="0"/>
              <a:t>small.</a:t>
            </a:r>
            <a:endParaRPr lang="en-US" dirty="0"/>
          </a:p>
          <a:p>
            <a:pPr lvl="1"/>
            <a:r>
              <a:rPr lang="en-US" sz="1800" dirty="0"/>
              <a:t>Reaction propensity </a:t>
            </a:r>
            <a:r>
              <a:rPr lang="en-US" sz="1800" dirty="0" smtClean="0"/>
              <a:t>correction (</a:t>
            </a:r>
            <a:r>
              <a:rPr lang="en-US" sz="1800" dirty="0" err="1" smtClean="0"/>
              <a:t>Erban</a:t>
            </a:r>
            <a:r>
              <a:rPr lang="en-US" sz="1800" dirty="0" smtClean="0"/>
              <a:t> </a:t>
            </a:r>
            <a:r>
              <a:rPr lang="en-US" sz="1800" dirty="0"/>
              <a:t>and Chapman, 2009</a:t>
            </a:r>
            <a:r>
              <a:rPr lang="en-US" sz="1800" dirty="0" smtClean="0"/>
              <a:t>)</a:t>
            </a:r>
          </a:p>
          <a:p>
            <a:pPr lvl="1"/>
            <a:r>
              <a:rPr lang="en-US" sz="1800" dirty="0" smtClean="0"/>
              <a:t>convergent </a:t>
            </a:r>
            <a:r>
              <a:rPr lang="en-US" sz="1800" dirty="0"/>
              <a:t>RDME (Isaacson, 2013</a:t>
            </a:r>
            <a:r>
              <a:rPr lang="en-US" sz="1800" dirty="0" smtClean="0"/>
              <a:t>)</a:t>
            </a:r>
            <a:endParaRPr lang="en-US" sz="1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096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451" y="2462834"/>
            <a:ext cx="7615564" cy="3444997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r>
              <a:rPr lang="en-US" dirty="0" smtClean="0"/>
              <a:t>Stochastic </a:t>
            </a:r>
            <a:r>
              <a:rPr lang="en-US" dirty="0"/>
              <a:t>S</a:t>
            </a:r>
            <a:r>
              <a:rPr lang="en-US" dirty="0" smtClean="0"/>
              <a:t>imulation Method on reaction-diffusion systems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Background</a:t>
            </a:r>
          </a:p>
          <a:p>
            <a:pPr lvl="1"/>
            <a:r>
              <a:rPr lang="en-US" dirty="0" smtClean="0"/>
              <a:t>Optimal mesh size</a:t>
            </a:r>
          </a:p>
          <a:p>
            <a:pPr lvl="1"/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Multigrid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discretization method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Stochastic modeling &amp; simulation on </a:t>
            </a:r>
            <a:r>
              <a:rPr lang="en-US" i="1" dirty="0" err="1" smtClean="0">
                <a:solidFill>
                  <a:schemeClr val="bg1">
                    <a:lumMod val="75000"/>
                  </a:schemeClr>
                </a:solidFill>
              </a:rPr>
              <a:t>Caulobacter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cell cycle</a:t>
            </a:r>
          </a:p>
          <a:p>
            <a:pPr lvl="1"/>
            <a:r>
              <a:rPr lang="en-US" sz="2100" dirty="0" err="1">
                <a:solidFill>
                  <a:schemeClr val="bg1">
                    <a:lumMod val="75000"/>
                  </a:schemeClr>
                </a:solidFill>
              </a:rPr>
              <a:t>PopZ</a:t>
            </a:r>
            <a:r>
              <a:rPr lang="en-US" sz="2100" dirty="0">
                <a:solidFill>
                  <a:schemeClr val="bg1">
                    <a:lumMod val="75000"/>
                  </a:schemeClr>
                </a:solidFill>
              </a:rPr>
              <a:t> localization</a:t>
            </a:r>
          </a:p>
          <a:p>
            <a:pPr lvl="1"/>
            <a:r>
              <a:rPr lang="en-US" sz="2100" dirty="0">
                <a:solidFill>
                  <a:schemeClr val="bg1">
                    <a:lumMod val="75000"/>
                  </a:schemeClr>
                </a:solidFill>
              </a:rPr>
              <a:t>Response-Regulator Network</a:t>
            </a:r>
          </a:p>
          <a:p>
            <a:pPr lvl="1"/>
            <a:r>
              <a:rPr lang="en-US" sz="2100" dirty="0">
                <a:solidFill>
                  <a:schemeClr val="bg1">
                    <a:lumMod val="75000"/>
                  </a:schemeClr>
                </a:solidFill>
              </a:rPr>
              <a:t>Chromosome segregation 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Conclusion &amp; future work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2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611" y="2951908"/>
            <a:ext cx="4259580" cy="32004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grpSp>
        <p:nvGrpSpPr>
          <p:cNvPr id="3" name="Group 2"/>
          <p:cNvGrpSpPr/>
          <p:nvPr/>
        </p:nvGrpSpPr>
        <p:grpSpPr>
          <a:xfrm>
            <a:off x="1240690" y="2372740"/>
            <a:ext cx="2447420" cy="3907838"/>
            <a:chOff x="1210408" y="2063707"/>
            <a:chExt cx="2447420" cy="3907838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t="8147" r="57837" b="2270"/>
            <a:stretch/>
          </p:blipFill>
          <p:spPr>
            <a:xfrm>
              <a:off x="1210408" y="2063707"/>
              <a:ext cx="2447420" cy="3907838"/>
            </a:xfrm>
            <a:prstGeom prst="rect">
              <a:avLst/>
            </a:prstGeom>
            <a:ln w="25400">
              <a:solidFill>
                <a:schemeClr val="accent1"/>
              </a:solidFill>
            </a:ln>
          </p:spPr>
        </p:pic>
        <p:sp>
          <p:nvSpPr>
            <p:cNvPr id="7" name="Rectangle 6"/>
            <p:cNvSpPr/>
            <p:nvPr/>
          </p:nvSpPr>
          <p:spPr>
            <a:xfrm>
              <a:off x="1210408" y="3323167"/>
              <a:ext cx="2447420" cy="555158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40000"/>
                  </a:schemeClr>
                </a:gs>
                <a:gs pos="38000">
                  <a:schemeClr val="accent1">
                    <a:lumMod val="45000"/>
                    <a:lumOff val="55000"/>
                    <a:alpha val="40000"/>
                  </a:schemeClr>
                </a:gs>
                <a:gs pos="70000">
                  <a:schemeClr val="accent1">
                    <a:lumMod val="45000"/>
                    <a:lumOff val="55000"/>
                    <a:alpha val="40000"/>
                  </a:schemeClr>
                </a:gs>
                <a:gs pos="100000">
                  <a:schemeClr val="accent1">
                    <a:lumMod val="30000"/>
                    <a:lumOff val="70000"/>
                    <a:alpha val="4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210408" y="5037666"/>
              <a:ext cx="2447420" cy="590081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40000"/>
                  </a:schemeClr>
                </a:gs>
                <a:gs pos="38000">
                  <a:schemeClr val="accent1">
                    <a:lumMod val="45000"/>
                    <a:lumOff val="55000"/>
                    <a:alpha val="40000"/>
                  </a:schemeClr>
                </a:gs>
                <a:gs pos="70000">
                  <a:schemeClr val="accent1">
                    <a:lumMod val="45000"/>
                    <a:lumOff val="55000"/>
                    <a:alpha val="40000"/>
                  </a:schemeClr>
                </a:gs>
                <a:gs pos="100000">
                  <a:schemeClr val="accent1">
                    <a:lumMod val="30000"/>
                    <a:lumOff val="70000"/>
                    <a:alpha val="4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688110" y="2529839"/>
            <a:ext cx="492249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smtClean="0"/>
              <a:t>Firings of the reaction/diffusion steps in the </a:t>
            </a:r>
            <a:r>
              <a:rPr lang="en-US" sz="1500" b="1" dirty="0" err="1" smtClean="0"/>
              <a:t>PopZ</a:t>
            </a:r>
            <a:r>
              <a:rPr lang="en-US" sz="1500" b="1" dirty="0" smtClean="0"/>
              <a:t> model </a:t>
            </a:r>
            <a:endParaRPr lang="en-US" sz="1500" b="1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>
            <a:normAutofit/>
          </a:bodyPr>
          <a:lstStyle/>
          <a:p>
            <a:r>
              <a:rPr lang="en-US" dirty="0" smtClean="0"/>
              <a:t>Optimal Mesh 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419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>
          <a:xfrm>
            <a:off x="1065589" y="2923210"/>
            <a:ext cx="3301868" cy="3037323"/>
          </a:xfrm>
          <a:prstGeom prst="roundRect">
            <a:avLst>
              <a:gd name="adj" fmla="val 8723"/>
            </a:avLst>
          </a:prstGeom>
          <a:gradFill>
            <a:gsLst>
              <a:gs pos="37000">
                <a:schemeClr val="accent1">
                  <a:lumMod val="20000"/>
                  <a:lumOff val="80000"/>
                </a:schemeClr>
              </a:gs>
              <a:gs pos="80000">
                <a:srgbClr val="AFBE75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/>
              </a:gs>
            </a:gsLst>
            <a:lin ang="27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Optimal Mesh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5" y="2490135"/>
            <a:ext cx="6798736" cy="43307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</a:t>
            </a:r>
            <a:r>
              <a:rPr lang="en-US" dirty="0"/>
              <a:t>simple </a:t>
            </a:r>
            <a:r>
              <a:rPr lang="en-US" dirty="0" smtClean="0"/>
              <a:t>reaction-diffusion model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916823" y="3194141"/>
            <a:ext cx="3451845" cy="2646846"/>
            <a:chOff x="720200" y="3405867"/>
            <a:chExt cx="3451845" cy="2646846"/>
          </a:xfrm>
        </p:grpSpPr>
        <p:grpSp>
          <p:nvGrpSpPr>
            <p:cNvPr id="7" name="Group 6"/>
            <p:cNvGrpSpPr/>
            <p:nvPr/>
          </p:nvGrpSpPr>
          <p:grpSpPr>
            <a:xfrm>
              <a:off x="720200" y="3405867"/>
              <a:ext cx="3451845" cy="2646846"/>
              <a:chOff x="720200" y="3420782"/>
              <a:chExt cx="3451845" cy="2646846"/>
            </a:xfrm>
          </p:grpSpPr>
          <p:sp>
            <p:nvSpPr>
              <p:cNvPr id="20" name="Content Placeholder 2"/>
              <p:cNvSpPr txBox="1">
                <a:spLocks/>
              </p:cNvSpPr>
              <p:nvPr/>
            </p:nvSpPr>
            <p:spPr>
              <a:xfrm>
                <a:off x="720200" y="3780274"/>
                <a:ext cx="3451845" cy="2287354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marL="2857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/>
                  </a:buClr>
                  <a:buSzPct val="115000"/>
                  <a:buFont typeface="Arial"/>
                  <a:buChar char="•"/>
                  <a:defRPr sz="2400" kern="1200" cap="none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/>
                  </a:buClr>
                  <a:buSzPct val="115000"/>
                  <a:buFont typeface="Arial"/>
                  <a:buChar char="•"/>
                  <a:defRPr sz="2000" kern="1200" cap="none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2001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/>
                  </a:buClr>
                  <a:buSzPct val="115000"/>
                  <a:buFont typeface="Arial"/>
                  <a:buChar char="•"/>
                  <a:defRPr sz="1800" kern="1200" cap="none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5430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/>
                  </a:buClr>
                  <a:buSzPct val="115000"/>
                  <a:buFont typeface="Arial"/>
                  <a:buChar char="•"/>
                  <a:defRPr sz="1600" kern="1200" cap="none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002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/>
                  </a:buClr>
                  <a:buSzPct val="115000"/>
                  <a:buFont typeface="Arial"/>
                  <a:buChar char="•"/>
                  <a:defRPr sz="1400" kern="1200" cap="none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/>
                  </a:buClr>
                  <a:buSzPct val="115000"/>
                  <a:buFont typeface="Arial"/>
                  <a:buChar char="•"/>
                  <a:defRPr sz="1400" kern="1200" cap="none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/>
                  </a:buClr>
                  <a:buSzPct val="115000"/>
                  <a:buFont typeface="Arial"/>
                  <a:buChar char="•"/>
                  <a:defRPr sz="1400" kern="1200" cap="none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/>
                  </a:buClr>
                  <a:buSzPct val="115000"/>
                  <a:buFont typeface="Arial"/>
                  <a:buChar char="•"/>
                  <a:defRPr sz="1400" kern="1200" cap="none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/>
                  </a:buClr>
                  <a:buSzPct val="115000"/>
                  <a:buFont typeface="Arial"/>
                  <a:buChar char="•"/>
                  <a:defRPr sz="1400" kern="1200" cap="none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/>
                <a:r>
                  <a:rPr lang="en-US" dirty="0" smtClean="0"/>
                  <a:t>A gives stoichiometric B.</a:t>
                </a:r>
              </a:p>
              <a:p>
                <a:endParaRPr lang="en-US" dirty="0" smtClean="0"/>
              </a:p>
              <a:p>
                <a:pPr lvl="1"/>
                <a:r>
                  <a:rPr lang="en-US" dirty="0" smtClean="0"/>
                  <a:t>A freely diffuses, while B doesn’t diffuse.</a:t>
                </a:r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endParaRPr lang="en-US" dirty="0"/>
              </a:p>
            </p:txBody>
          </p:sp>
          <p:cxnSp>
            <p:nvCxnSpPr>
              <p:cNvPr id="12" name="Straight Arrow Connector 11"/>
              <p:cNvCxnSpPr/>
              <p:nvPr/>
            </p:nvCxnSpPr>
            <p:spPr>
              <a:xfrm>
                <a:off x="998323" y="3575744"/>
                <a:ext cx="3086100" cy="1270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9" name="Object 4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6444376"/>
                  </p:ext>
                </p:extLst>
              </p:nvPr>
            </p:nvGraphicFramePr>
            <p:xfrm>
              <a:off x="1653870" y="4270747"/>
              <a:ext cx="2036763" cy="36036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369" name="Equation" r:id="rId4" imgW="1358640" imgH="241200" progId="Equation.DSMT4">
                      <p:embed/>
                    </p:oleObj>
                  </mc:Choice>
                  <mc:Fallback>
                    <p:oleObj name="Equation" r:id="rId4" imgW="1358640" imgH="241200" progId="Equation.DSMT4">
                      <p:embed/>
                      <p:pic>
                        <p:nvPicPr>
                          <p:cNvPr id="0" name="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5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653870" y="4270747"/>
                            <a:ext cx="2036763" cy="36036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chemeClr val="tx1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chemeClr val="bg2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3" name="Flowchart: Connector 12"/>
              <p:cNvSpPr>
                <a:spLocks noChangeAspect="1"/>
              </p:cNvSpPr>
              <p:nvPr/>
            </p:nvSpPr>
            <p:spPr>
              <a:xfrm>
                <a:off x="1785723" y="3420782"/>
                <a:ext cx="147555" cy="147555"/>
              </a:xfrm>
              <a:prstGeom prst="flowChartConnector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A</a:t>
                </a:r>
                <a:endParaRPr lang="en-US" dirty="0"/>
              </a:p>
            </p:txBody>
          </p:sp>
          <p:sp>
            <p:nvSpPr>
              <p:cNvPr id="18" name="Flowchart: Connector 17"/>
              <p:cNvSpPr>
                <a:spLocks noChangeAspect="1"/>
              </p:cNvSpPr>
              <p:nvPr/>
            </p:nvSpPr>
            <p:spPr>
              <a:xfrm>
                <a:off x="2039723" y="3420782"/>
                <a:ext cx="147555" cy="147555"/>
              </a:xfrm>
              <a:prstGeom prst="flowChartConnector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A</a:t>
                </a:r>
                <a:endParaRPr lang="en-US" dirty="0"/>
              </a:p>
            </p:txBody>
          </p:sp>
          <p:graphicFrame>
            <p:nvGraphicFramePr>
              <p:cNvPr id="21" name="Object 4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06522500"/>
                  </p:ext>
                </p:extLst>
              </p:nvPr>
            </p:nvGraphicFramePr>
            <p:xfrm>
              <a:off x="1578202" y="5371729"/>
              <a:ext cx="2282825" cy="58896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370" name="Equation" r:id="rId6" imgW="1523880" imgH="393480" progId="Equation.DSMT4">
                      <p:embed/>
                    </p:oleObj>
                  </mc:Choice>
                  <mc:Fallback>
                    <p:oleObj name="Equation" r:id="rId6" imgW="1523880" imgH="393480" progId="Equation.DSMT4">
                      <p:embed/>
                      <p:pic>
                        <p:nvPicPr>
                          <p:cNvPr id="0" name="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7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578202" y="5371729"/>
                            <a:ext cx="2282825" cy="58896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chemeClr val="tx1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chemeClr val="bg2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19" name="Flowchart: Connector 18"/>
            <p:cNvSpPr>
              <a:spLocks noChangeAspect="1"/>
            </p:cNvSpPr>
            <p:nvPr/>
          </p:nvSpPr>
          <p:spPr>
            <a:xfrm>
              <a:off x="2446123" y="3410712"/>
              <a:ext cx="147555" cy="147555"/>
            </a:xfrm>
            <a:prstGeom prst="flowChartConnector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672160" y="3267918"/>
            <a:ext cx="3671740" cy="1877170"/>
            <a:chOff x="4672160" y="3267918"/>
            <a:chExt cx="3671740" cy="1877170"/>
          </a:xfrm>
        </p:grpSpPr>
        <p:sp>
          <p:nvSpPr>
            <p:cNvPr id="25" name="Rounded Rectangle 24"/>
            <p:cNvSpPr/>
            <p:nvPr/>
          </p:nvSpPr>
          <p:spPr>
            <a:xfrm>
              <a:off x="4672160" y="3267918"/>
              <a:ext cx="3671740" cy="1877170"/>
            </a:xfrm>
            <a:prstGeom prst="roundRect">
              <a:avLst>
                <a:gd name="adj" fmla="val 11931"/>
              </a:avLst>
            </a:prstGeom>
            <a:gradFill>
              <a:gsLst>
                <a:gs pos="37000">
                  <a:schemeClr val="accent1">
                    <a:lumMod val="20000"/>
                    <a:lumOff val="80000"/>
                  </a:schemeClr>
                </a:gs>
                <a:gs pos="80000">
                  <a:srgbClr val="AFBE75"/>
                </a:gs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/>
                </a:gs>
              </a:gsLst>
              <a:lin ang="27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ontent Placeholder 2"/>
            <p:cNvSpPr txBox="1">
              <a:spLocks/>
            </p:cNvSpPr>
            <p:nvPr/>
          </p:nvSpPr>
          <p:spPr>
            <a:xfrm>
              <a:off x="4820926" y="3372171"/>
              <a:ext cx="3348087" cy="1689584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92500"/>
            </a:bodyPr>
            <a:lstStyle>
              <a:lvl1pPr marL="285750" indent="-28575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115000"/>
                <a:buFont typeface="Arial"/>
                <a:buChar char="•"/>
                <a:defRPr sz="2400" kern="1200" cap="none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115000"/>
                <a:buFont typeface="Arial"/>
                <a:buChar char="•"/>
                <a:defRPr sz="2000" kern="1200" cap="none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200150" indent="-28575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115000"/>
                <a:buFont typeface="Arial"/>
                <a:buChar char="•"/>
                <a:defRPr sz="1800" kern="1200" cap="none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543050" indent="-17145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115000"/>
                <a:buFont typeface="Arial"/>
                <a:buChar char="•"/>
                <a:defRPr sz="1600" kern="1200" cap="none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00250" indent="-17145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115000"/>
                <a:buFont typeface="Arial"/>
                <a:buChar char="•"/>
                <a:defRPr sz="1400" kern="1200" cap="none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115000"/>
                <a:buFont typeface="Arial"/>
                <a:buChar char="•"/>
                <a:defRPr sz="1400" kern="1200" cap="none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115000"/>
                <a:buFont typeface="Arial"/>
                <a:buChar char="•"/>
                <a:defRPr sz="1400" kern="1200" cap="none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115000"/>
                <a:buFont typeface="Arial"/>
                <a:buChar char="•"/>
                <a:defRPr sz="1400" kern="1200" cap="none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115000"/>
                <a:buFont typeface="Arial"/>
                <a:buChar char="•"/>
                <a:defRPr sz="1400" kern="1200" cap="none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200" dirty="0" smtClean="0"/>
                <a:t>Indistinguishable molecules</a:t>
              </a:r>
              <a:endParaRPr lang="en-US" sz="2200" dirty="0"/>
            </a:p>
            <a:p>
              <a:pPr lvl="1"/>
              <a:r>
                <a:rPr lang="en-US" dirty="0"/>
                <a:t>Difference on the probability density function is small enough</a:t>
              </a:r>
            </a:p>
            <a:p>
              <a:endParaRPr lang="en-US" dirty="0" smtClean="0"/>
            </a:p>
            <a:p>
              <a:endParaRPr lang="en-US" dirty="0" smtClean="0"/>
            </a:p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37389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Optimal Mesh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4" y="3546944"/>
            <a:ext cx="6798736" cy="1036730"/>
          </a:xfrm>
        </p:spPr>
        <p:txBody>
          <a:bodyPr>
            <a:normAutofit/>
          </a:bodyPr>
          <a:lstStyle/>
          <a:p>
            <a:r>
              <a:rPr lang="en-US" dirty="0" smtClean="0"/>
              <a:t>The difference </a:t>
            </a:r>
            <a:r>
              <a:rPr lang="en-US" dirty="0"/>
              <a:t>of the </a:t>
            </a:r>
            <a:r>
              <a:rPr lang="en-US" dirty="0" smtClean="0"/>
              <a:t>probability density functions</a:t>
            </a:r>
          </a:p>
          <a:p>
            <a:pPr lvl="1"/>
            <a:r>
              <a:rPr lang="en-US" dirty="0" err="1" smtClean="0"/>
              <a:t>Kullback-Leibler</a:t>
            </a:r>
            <a:r>
              <a:rPr lang="en-US" dirty="0" smtClean="0"/>
              <a:t> divergence</a:t>
            </a:r>
            <a:endParaRPr lang="en-US" i="1" dirty="0" smtClean="0"/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6509722"/>
              </p:ext>
            </p:extLst>
          </p:nvPr>
        </p:nvGraphicFramePr>
        <p:xfrm>
          <a:off x="2068512" y="2911240"/>
          <a:ext cx="2095500" cy="70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96" name="Equation" r:id="rId4" imgW="1396800" imgH="469800" progId="Equation.DSMT4">
                  <p:embed/>
                </p:oleObj>
              </mc:Choice>
              <mc:Fallback>
                <p:oleObj name="Equation" r:id="rId4" imgW="139680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68512" y="2911240"/>
                        <a:ext cx="2095500" cy="704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460220"/>
              </p:ext>
            </p:extLst>
          </p:nvPr>
        </p:nvGraphicFramePr>
        <p:xfrm>
          <a:off x="4311079" y="2882564"/>
          <a:ext cx="2266950" cy="70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97" name="Equation" r:id="rId6" imgW="1511280" imgH="469800" progId="Equation.DSMT4">
                  <p:embed/>
                </p:oleObj>
              </mc:Choice>
              <mc:Fallback>
                <p:oleObj name="Equation" r:id="rId6" imgW="15112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311079" y="2882564"/>
                        <a:ext cx="2266950" cy="704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7" name="Group 16"/>
          <p:cNvGrpSpPr/>
          <p:nvPr/>
        </p:nvGrpSpPr>
        <p:grpSpPr>
          <a:xfrm>
            <a:off x="2015912" y="4431489"/>
            <a:ext cx="5120640" cy="816565"/>
            <a:chOff x="1907177" y="4277359"/>
            <a:chExt cx="5120640" cy="816565"/>
          </a:xfrm>
        </p:grpSpPr>
        <p:sp>
          <p:nvSpPr>
            <p:cNvPr id="16" name="Rounded Rectangle 15"/>
            <p:cNvSpPr/>
            <p:nvPr/>
          </p:nvSpPr>
          <p:spPr>
            <a:xfrm>
              <a:off x="1907177" y="4277359"/>
              <a:ext cx="5120640" cy="816565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92D050"/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7" name="Object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95297524"/>
                </p:ext>
              </p:extLst>
            </p:nvPr>
          </p:nvGraphicFramePr>
          <p:xfrm>
            <a:off x="2433445" y="4368800"/>
            <a:ext cx="3885840" cy="685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498" name="Equation" r:id="rId8" imgW="2590560" imgH="457200" progId="Equation.DSMT4">
                    <p:embed/>
                  </p:oleObj>
                </mc:Choice>
                <mc:Fallback>
                  <p:oleObj name="Equation" r:id="rId8" imgW="2590560" imgH="4572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2433445" y="4368800"/>
                          <a:ext cx="3885840" cy="6858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0285501"/>
              </p:ext>
            </p:extLst>
          </p:nvPr>
        </p:nvGraphicFramePr>
        <p:xfrm>
          <a:off x="3581400" y="5674549"/>
          <a:ext cx="116522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99" name="Equation" r:id="rId10" imgW="685800" imgH="253800" progId="Equation.DSMT4">
                  <p:embed/>
                </p:oleObj>
              </mc:Choice>
              <mc:Fallback>
                <p:oleObj name="Equation" r:id="rId10" imgW="68580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581400" y="5674549"/>
                        <a:ext cx="1165225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Content Placeholder 2"/>
          <p:cNvSpPr txBox="1">
            <a:spLocks/>
          </p:cNvSpPr>
          <p:nvPr/>
        </p:nvSpPr>
        <p:spPr>
          <a:xfrm>
            <a:off x="1176864" y="5263743"/>
            <a:ext cx="6798736" cy="9059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Well stirred assumption: </a:t>
            </a:r>
            <a:endParaRPr lang="en-US" i="1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76864" y="2465837"/>
            <a:ext cx="6798736" cy="11948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Distribution density functions for two molecules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101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Optimal Mesh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Optimal mesh size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r>
              <a:rPr lang="el-GR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τ</a:t>
            </a:r>
            <a:r>
              <a:rPr lang="en-US" i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dirty="0" smtClean="0"/>
              <a:t> the mean life time </a:t>
            </a:r>
            <a:r>
              <a:rPr lang="en-US" dirty="0"/>
              <a:t>with respect to all chemical reactions</a:t>
            </a:r>
          </a:p>
          <a:p>
            <a:pPr lvl="1"/>
            <a:r>
              <a:rPr lang="en-US" dirty="0" smtClean="0"/>
              <a:t>Set threshold</a:t>
            </a:r>
            <a:r>
              <a:rPr lang="en-US" i="1" dirty="0" smtClean="0"/>
              <a:t> </a:t>
            </a:r>
            <a:endParaRPr lang="en-US" dirty="0" smtClean="0"/>
          </a:p>
          <a:p>
            <a:pPr lvl="1"/>
            <a:r>
              <a:rPr lang="en-US" dirty="0" smtClean="0"/>
              <a:t>The larger diffusion rate usually yields a larger bin size.</a:t>
            </a:r>
          </a:p>
          <a:p>
            <a:endParaRPr lang="en-US" dirty="0" smtClean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3115710" y="3100967"/>
            <a:ext cx="2116183" cy="796835"/>
            <a:chOff x="3135085" y="3131366"/>
            <a:chExt cx="2116183" cy="796835"/>
          </a:xfrm>
        </p:grpSpPr>
        <p:sp>
          <p:nvSpPr>
            <p:cNvPr id="8" name="Rounded Rectangle 7"/>
            <p:cNvSpPr/>
            <p:nvPr/>
          </p:nvSpPr>
          <p:spPr>
            <a:xfrm>
              <a:off x="3135085" y="3131366"/>
              <a:ext cx="2116183" cy="796835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92D050"/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2" name="Objec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41467022"/>
                </p:ext>
              </p:extLst>
            </p:nvPr>
          </p:nvGraphicFramePr>
          <p:xfrm>
            <a:off x="3383288" y="3302237"/>
            <a:ext cx="1620837" cy="454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17" name="Equation" r:id="rId3" imgW="952200" imgH="266400" progId="Equation.DSMT4">
                    <p:embed/>
                  </p:oleObj>
                </mc:Choice>
                <mc:Fallback>
                  <p:oleObj name="Equation" r:id="rId3" imgW="952200" imgH="2664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3383288" y="3302237"/>
                          <a:ext cx="1620837" cy="454025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4903201"/>
              </p:ext>
            </p:extLst>
          </p:nvPr>
        </p:nvGraphicFramePr>
        <p:xfrm>
          <a:off x="3450202" y="4508634"/>
          <a:ext cx="723600" cy="304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8" name="Equation" r:id="rId5" imgW="482400" imgH="203040" progId="Equation.DSMT4">
                  <p:embed/>
                </p:oleObj>
              </mc:Choice>
              <mc:Fallback>
                <p:oleObj name="Equation" r:id="rId5" imgW="48240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50202" y="4508634"/>
                        <a:ext cx="723600" cy="3045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4765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Optimal Mesh Size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1" t="4527" r="6381"/>
          <a:stretch/>
        </p:blipFill>
        <p:spPr>
          <a:xfrm>
            <a:off x="4576233" y="2757069"/>
            <a:ext cx="3913995" cy="31717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176866" y="4432300"/>
            <a:ext cx="3254282" cy="18076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Numerical results </a:t>
            </a:r>
            <a:endParaRPr lang="en-US" sz="2200" b="1" dirty="0"/>
          </a:p>
          <a:p>
            <a:pPr marL="0" indent="0">
              <a:buNone/>
            </a:pPr>
            <a:r>
              <a:rPr lang="en-US" sz="1800" b="1" dirty="0" smtClean="0"/>
              <a:t>Figure</a:t>
            </a:r>
            <a:r>
              <a:rPr lang="en-US" sz="1800" dirty="0" smtClean="0"/>
              <a:t>: Probability </a:t>
            </a:r>
            <a:r>
              <a:rPr lang="en-US" sz="1800" dirty="0"/>
              <a:t>density for </a:t>
            </a:r>
            <a:r>
              <a:rPr lang="en-US" sz="1800" dirty="0" smtClean="0"/>
              <a:t>the molecule </a:t>
            </a:r>
            <a:r>
              <a:rPr lang="en-US" sz="1800" dirty="0"/>
              <a:t>of species </a:t>
            </a:r>
            <a:r>
              <a:rPr lang="en-US" sz="1800" i="1" dirty="0" smtClean="0"/>
              <a:t>B </a:t>
            </a:r>
            <a:r>
              <a:rPr lang="en-US" sz="1800" dirty="0" smtClean="0"/>
              <a:t>over </a:t>
            </a:r>
            <a:r>
              <a:rPr lang="en-US" sz="1800" dirty="0"/>
              <a:t>s</a:t>
            </a:r>
            <a:r>
              <a:rPr lang="en-US" sz="1800" dirty="0" smtClean="0"/>
              <a:t>pace. </a:t>
            </a:r>
            <a:r>
              <a:rPr lang="en-US" sz="1800" dirty="0"/>
              <a:t>The optimal mesh size by our </a:t>
            </a:r>
            <a:r>
              <a:rPr lang="en-US" sz="1800" dirty="0" smtClean="0"/>
              <a:t>formula yields </a:t>
            </a:r>
            <a:r>
              <a:rPr lang="en-US" sz="18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18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18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800" i="1" dirty="0" smtClean="0"/>
              <a:t> = 0.04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5022444"/>
              </p:ext>
            </p:extLst>
          </p:nvPr>
        </p:nvGraphicFramePr>
        <p:xfrm>
          <a:off x="1984375" y="3087688"/>
          <a:ext cx="1352550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0" name="Equation" r:id="rId4" imgW="901440" imgH="482400" progId="Equation.DSMT4">
                  <p:embed/>
                </p:oleObj>
              </mc:Choice>
              <mc:Fallback>
                <p:oleObj name="Equation" r:id="rId4" imgW="901440" imgH="482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84375" y="3087688"/>
                        <a:ext cx="1352550" cy="722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Content Placeholder 2"/>
          <p:cNvSpPr txBox="1">
            <a:spLocks/>
          </p:cNvSpPr>
          <p:nvPr/>
        </p:nvSpPr>
        <p:spPr>
          <a:xfrm>
            <a:off x="1054502" y="2586687"/>
            <a:ext cx="3400565" cy="6649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For the A </a:t>
            </a:r>
            <a:r>
              <a:rPr lang="en-US" b="1" dirty="0" smtClean="0"/>
              <a:t>--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dirty="0" smtClean="0">
                <a:sym typeface="Wingdings" panose="05000000000000000000" pitchFamily="2" charset="2"/>
              </a:rPr>
              <a:t>B model</a:t>
            </a: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4039223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451" y="2462834"/>
            <a:ext cx="7615564" cy="3444997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r>
              <a:rPr lang="en-US" dirty="0" smtClean="0"/>
              <a:t>Stochastic </a:t>
            </a:r>
            <a:r>
              <a:rPr lang="en-US" dirty="0"/>
              <a:t>S</a:t>
            </a:r>
            <a:r>
              <a:rPr lang="en-US" dirty="0" smtClean="0"/>
              <a:t>imulation Method on reaction-diffusion systems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Background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Optimal mesh size</a:t>
            </a:r>
          </a:p>
          <a:p>
            <a:pPr lvl="1"/>
            <a:r>
              <a:rPr lang="en-US" dirty="0" err="1" smtClean="0"/>
              <a:t>Multigrid</a:t>
            </a:r>
            <a:r>
              <a:rPr lang="en-US" dirty="0" smtClean="0"/>
              <a:t> discretization method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Stochastic modeling &amp; simulation on </a:t>
            </a:r>
            <a:r>
              <a:rPr lang="en-US" i="1" dirty="0" err="1" smtClean="0">
                <a:solidFill>
                  <a:schemeClr val="bg1">
                    <a:lumMod val="75000"/>
                  </a:schemeClr>
                </a:solidFill>
              </a:rPr>
              <a:t>Caulobacter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cell cycle</a:t>
            </a:r>
          </a:p>
          <a:p>
            <a:pPr lvl="1"/>
            <a:r>
              <a:rPr lang="en-US" sz="2100" dirty="0" err="1">
                <a:solidFill>
                  <a:schemeClr val="bg1">
                    <a:lumMod val="75000"/>
                  </a:schemeClr>
                </a:solidFill>
              </a:rPr>
              <a:t>PopZ</a:t>
            </a:r>
            <a:r>
              <a:rPr lang="en-US" sz="2100" dirty="0">
                <a:solidFill>
                  <a:schemeClr val="bg1">
                    <a:lumMod val="75000"/>
                  </a:schemeClr>
                </a:solidFill>
              </a:rPr>
              <a:t> localization</a:t>
            </a:r>
          </a:p>
          <a:p>
            <a:pPr lvl="1"/>
            <a:r>
              <a:rPr lang="en-US" sz="2100" dirty="0">
                <a:solidFill>
                  <a:schemeClr val="bg1">
                    <a:lumMod val="75000"/>
                  </a:schemeClr>
                </a:solidFill>
              </a:rPr>
              <a:t>Response-Regulator Network</a:t>
            </a:r>
          </a:p>
          <a:p>
            <a:pPr lvl="1"/>
            <a:r>
              <a:rPr lang="en-US" sz="2100" dirty="0">
                <a:solidFill>
                  <a:schemeClr val="bg1">
                    <a:lumMod val="75000"/>
                  </a:schemeClr>
                </a:solidFill>
              </a:rPr>
              <a:t>Chromosome segregation </a:t>
            </a:r>
          </a:p>
          <a:p>
            <a:r>
              <a:rPr lang="en-US" sz="2100" dirty="0">
                <a:solidFill>
                  <a:schemeClr val="bg1">
                    <a:lumMod val="75000"/>
                  </a:schemeClr>
                </a:solidFill>
              </a:rPr>
              <a:t>Conclusion &amp; future </a:t>
            </a:r>
            <a:r>
              <a:rPr lang="en-US" sz="2100" dirty="0" smtClean="0">
                <a:solidFill>
                  <a:schemeClr val="bg1">
                    <a:lumMod val="75000"/>
                  </a:schemeClr>
                </a:solidFill>
              </a:rPr>
              <a:t>work</a:t>
            </a:r>
            <a:endParaRPr lang="en-US" sz="21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941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451" y="2462834"/>
            <a:ext cx="7615564" cy="3444997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Stochastic </a:t>
            </a:r>
            <a:r>
              <a:rPr lang="en-US" dirty="0"/>
              <a:t>s</a:t>
            </a:r>
            <a:r>
              <a:rPr lang="en-US" dirty="0" smtClean="0"/>
              <a:t>imulation </a:t>
            </a:r>
            <a:r>
              <a:rPr lang="en-US" dirty="0"/>
              <a:t>m</a:t>
            </a:r>
            <a:r>
              <a:rPr lang="en-US" dirty="0" smtClean="0"/>
              <a:t>ethod development for reaction-diffusion systems</a:t>
            </a:r>
          </a:p>
          <a:p>
            <a:pPr lvl="1"/>
            <a:r>
              <a:rPr lang="en-US" dirty="0" smtClean="0"/>
              <a:t>Background</a:t>
            </a:r>
          </a:p>
          <a:p>
            <a:pPr lvl="1"/>
            <a:r>
              <a:rPr lang="en-US" dirty="0" smtClean="0"/>
              <a:t>Optimal mesh size</a:t>
            </a:r>
          </a:p>
          <a:p>
            <a:pPr lvl="1"/>
            <a:r>
              <a:rPr lang="en-US" dirty="0" smtClean="0"/>
              <a:t>Multigrid discretization method</a:t>
            </a:r>
          </a:p>
          <a:p>
            <a:r>
              <a:rPr lang="en-US" dirty="0" smtClean="0"/>
              <a:t>Stochastic modeling &amp; simulation on </a:t>
            </a:r>
            <a:r>
              <a:rPr lang="en-US" i="1" dirty="0" err="1" smtClean="0"/>
              <a:t>Caulobacter</a:t>
            </a:r>
            <a:r>
              <a:rPr lang="en-US" dirty="0" smtClean="0"/>
              <a:t> cell cycle</a:t>
            </a:r>
          </a:p>
          <a:p>
            <a:pPr lvl="1"/>
            <a:r>
              <a:rPr lang="en-US" dirty="0" err="1"/>
              <a:t>PopZ</a:t>
            </a:r>
            <a:r>
              <a:rPr lang="en-US" dirty="0"/>
              <a:t> localization</a:t>
            </a:r>
          </a:p>
          <a:p>
            <a:pPr lvl="1"/>
            <a:r>
              <a:rPr lang="en-US" dirty="0" smtClean="0"/>
              <a:t>Response-regulator </a:t>
            </a:r>
            <a:r>
              <a:rPr lang="en-US" dirty="0"/>
              <a:t>n</a:t>
            </a:r>
            <a:r>
              <a:rPr lang="en-US" dirty="0" smtClean="0"/>
              <a:t>etwork</a:t>
            </a:r>
            <a:endParaRPr lang="en-US" dirty="0"/>
          </a:p>
          <a:p>
            <a:pPr lvl="1"/>
            <a:r>
              <a:rPr lang="en-US" dirty="0"/>
              <a:t>Chromosome segregation </a:t>
            </a:r>
            <a:endParaRPr lang="en-US" dirty="0" smtClean="0"/>
          </a:p>
          <a:p>
            <a:r>
              <a:rPr lang="en-US" dirty="0" smtClean="0"/>
              <a:t>Conclusion &amp; future 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500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606725" y="3638502"/>
            <a:ext cx="615775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i="1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595839" y="2674622"/>
            <a:ext cx="1530173" cy="0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48" name="Straight Arrow Connector 9"/>
          <p:cNvCxnSpPr>
            <a:cxnSpLocks noChangeShapeType="1"/>
          </p:cNvCxnSpPr>
          <p:nvPr/>
        </p:nvCxnSpPr>
        <p:spPr bwMode="auto">
          <a:xfrm>
            <a:off x="-762000" y="-762000"/>
            <a:ext cx="914400" cy="914400"/>
          </a:xfrm>
          <a:prstGeom prst="straightConnector1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13172"/>
              </p:ext>
            </p:extLst>
          </p:nvPr>
        </p:nvGraphicFramePr>
        <p:xfrm>
          <a:off x="1606725" y="3237256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r>
                        <a:rPr lang="en-US" sz="1400" i="1" baseline="-25000" dirty="0" smtClean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en-US" sz="1400" i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238424" y="2848853"/>
            <a:ext cx="457201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38424" y="3219693"/>
            <a:ext cx="457201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5013945"/>
              </p:ext>
            </p:extLst>
          </p:nvPr>
        </p:nvGraphicFramePr>
        <p:xfrm>
          <a:off x="1606725" y="3961374"/>
          <a:ext cx="6096000" cy="2317919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032000"/>
                <a:gridCol w="2032000"/>
                <a:gridCol w="2032000"/>
              </a:tblGrid>
              <a:tr h="3578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Reaction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Propensity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Reaction</a:t>
                      </a:r>
                      <a:r>
                        <a:rPr lang="en-US" baseline="0" dirty="0" smtClean="0"/>
                        <a:t> rate </a:t>
                      </a:r>
                    </a:p>
                  </a:txBody>
                  <a:tcPr/>
                </a:tc>
              </a:tr>
              <a:tr h="3578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r>
                        <a:rPr lang="en-US" baseline="-25000" dirty="0" smtClean="0"/>
                        <a:t>i</a:t>
                      </a:r>
                      <a:r>
                        <a:rPr lang="en-US" baseline="0" dirty="0" smtClean="0"/>
                        <a:t> --&gt; A</a:t>
                      </a:r>
                      <a:r>
                        <a:rPr lang="en-US" baseline="-25000" dirty="0" smtClean="0"/>
                        <a:t>i±1</a:t>
                      </a:r>
                      <a:endParaRPr lang="en-US" baseline="-25000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D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(</a:t>
                      </a:r>
                      <a:r>
                        <a:rPr lang="en-US" i="1" dirty="0" err="1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i="1" baseline="-25000" dirty="0" err="1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baseline="30000" dirty="0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i="1" baseline="30000" dirty="0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baseline="30000" dirty="0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en-US" baseline="30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en-US" baseline="30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i="1" baseline="30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78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null</a:t>
                      </a:r>
                      <a:r>
                        <a:rPr lang="en-US" baseline="0" dirty="0" smtClean="0"/>
                        <a:t> --&gt; A</a:t>
                      </a:r>
                      <a:r>
                        <a:rPr lang="en-US" baseline="-25000" dirty="0" smtClean="0"/>
                        <a:t>i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ksyn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 </a:t>
                      </a:r>
                      <a:r>
                        <a:rPr lang="en-US" i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i="1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baseline="30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i="1" baseline="30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baseline="30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i="1" baseline="30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ksyn</a:t>
                      </a:r>
                      <a:endParaRPr lang="en-US" i="1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78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r>
                        <a:rPr lang="en-US" baseline="-25000" dirty="0" smtClean="0"/>
                        <a:t>i</a:t>
                      </a:r>
                      <a:r>
                        <a:rPr lang="en-US" dirty="0" smtClean="0"/>
                        <a:t> --&gt;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kdeg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 </a:t>
                      </a:r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en-US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kdeg</a:t>
                      </a:r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 A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en-US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578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r>
                        <a:rPr lang="en-US" baseline="-25000" dirty="0" smtClean="0"/>
                        <a:t>i </a:t>
                      </a:r>
                      <a:r>
                        <a:rPr lang="en-US" dirty="0" smtClean="0"/>
                        <a:t>--&gt; </a:t>
                      </a:r>
                      <a:r>
                        <a:rPr lang="en-US" dirty="0" err="1" smtClean="0"/>
                        <a:t>B</a:t>
                      </a:r>
                      <a:r>
                        <a:rPr lang="en-US" baseline="-25000" dirty="0" err="1" smtClean="0"/>
                        <a:t>j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en-US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 </a:t>
                      </a:r>
                      <a:r>
                        <a:rPr lang="en-US" i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en-US" i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 A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/>
                </a:tc>
              </a:tr>
              <a:tr h="48911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r>
                        <a:rPr lang="en-US" baseline="-25000" dirty="0" smtClean="0"/>
                        <a:t>i</a:t>
                      </a:r>
                      <a:r>
                        <a:rPr lang="en-US" dirty="0" smtClean="0"/>
                        <a:t> + B</a:t>
                      </a:r>
                      <a:r>
                        <a:rPr lang="en-US" baseline="-25000" dirty="0" smtClean="0"/>
                        <a:t>i</a:t>
                      </a:r>
                      <a:r>
                        <a:rPr lang="en-US" dirty="0" smtClean="0"/>
                        <a:t> --&gt;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en-US" altLang="zh-CN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*A</a:t>
                      </a:r>
                      <a:r>
                        <a:rPr lang="en-US" altLang="zh-CN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alt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 </a:t>
                      </a:r>
                      <a:r>
                        <a:rPr lang="en-US" altLang="zh-CN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en-US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7829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1759348"/>
              </p:ext>
            </p:extLst>
          </p:nvPr>
        </p:nvGraphicFramePr>
        <p:xfrm>
          <a:off x="3983038" y="5868988"/>
          <a:ext cx="1543050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9" name="Equation" r:id="rId3" imgW="1028520" imgH="241200" progId="Equation.DSMT4">
                  <p:embed/>
                </p:oleObj>
              </mc:Choice>
              <mc:Fallback>
                <p:oleObj name="Equation" r:id="rId3" imgW="1028520" imgH="241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3038" y="5868988"/>
                        <a:ext cx="1543050" cy="361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Multigrid</a:t>
            </a:r>
            <a:r>
              <a:rPr lang="en-US" dirty="0" smtClean="0"/>
              <a:t> Discretization Method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30512" y="2422884"/>
            <a:ext cx="574587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3224" y="3683756"/>
            <a:ext cx="463374" cy="17325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4486959"/>
              </p:ext>
            </p:extLst>
          </p:nvPr>
        </p:nvGraphicFramePr>
        <p:xfrm>
          <a:off x="1606725" y="2789568"/>
          <a:ext cx="6096000" cy="5486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i="0" baseline="30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baseline="30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baseline="30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baseline="30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i="1" baseline="-25000" dirty="0" smtClean="0">
                          <a:solidFill>
                            <a:schemeClr val="tx1"/>
                          </a:solidFill>
                        </a:rPr>
                        <a:t>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3286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606725" y="3638502"/>
            <a:ext cx="615775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i="1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595839" y="2674622"/>
            <a:ext cx="1530173" cy="0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48" name="Straight Arrow Connector 9"/>
          <p:cNvCxnSpPr>
            <a:cxnSpLocks noChangeShapeType="1"/>
          </p:cNvCxnSpPr>
          <p:nvPr/>
        </p:nvCxnSpPr>
        <p:spPr bwMode="auto">
          <a:xfrm>
            <a:off x="-762000" y="-762000"/>
            <a:ext cx="914400" cy="914400"/>
          </a:xfrm>
          <a:prstGeom prst="straightConnector1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450388"/>
              </p:ext>
            </p:extLst>
          </p:nvPr>
        </p:nvGraphicFramePr>
        <p:xfrm>
          <a:off x="1606725" y="3237256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1" dirty="0" err="1" smtClean="0">
                          <a:solidFill>
                            <a:schemeClr val="tx1"/>
                          </a:solidFill>
                        </a:rPr>
                        <a:t>B</a:t>
                      </a:r>
                      <a:r>
                        <a:rPr lang="en-US" sz="1400" i="1" baseline="-25000" dirty="0" err="1" smtClean="0">
                          <a:solidFill>
                            <a:schemeClr val="tx1"/>
                          </a:solidFill>
                        </a:rPr>
                        <a:t>j</a:t>
                      </a:r>
                      <a:endParaRPr lang="en-US" sz="1400" i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238424" y="2848853"/>
            <a:ext cx="457201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38424" y="3219693"/>
            <a:ext cx="457201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615428"/>
              </p:ext>
            </p:extLst>
          </p:nvPr>
        </p:nvGraphicFramePr>
        <p:xfrm>
          <a:off x="1606725" y="3961374"/>
          <a:ext cx="6096000" cy="2317919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032000"/>
                <a:gridCol w="2032000"/>
                <a:gridCol w="2032000"/>
              </a:tblGrid>
              <a:tr h="3578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Reaction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Propensity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Reaction</a:t>
                      </a:r>
                      <a:r>
                        <a:rPr lang="en-US" baseline="0" dirty="0" smtClean="0"/>
                        <a:t> rate </a:t>
                      </a:r>
                    </a:p>
                  </a:txBody>
                  <a:tcPr/>
                </a:tc>
              </a:tr>
              <a:tr h="3578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r>
                        <a:rPr lang="en-US" baseline="-25000" dirty="0" smtClean="0"/>
                        <a:t>i</a:t>
                      </a:r>
                      <a:r>
                        <a:rPr lang="en-US" baseline="0" dirty="0" smtClean="0"/>
                        <a:t> --&gt; A</a:t>
                      </a:r>
                      <a:r>
                        <a:rPr lang="en-US" baseline="-25000" dirty="0" smtClean="0"/>
                        <a:t>i±1</a:t>
                      </a:r>
                      <a:endParaRPr lang="en-US" baseline="-25000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D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(</a:t>
                      </a:r>
                      <a:r>
                        <a:rPr lang="en-US" i="1" dirty="0" err="1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i="1" baseline="-25000" dirty="0" err="1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baseline="30000" dirty="0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i="1" baseline="30000" dirty="0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baseline="30000" dirty="0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en-US" baseline="30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en-US" baseline="30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i="1" baseline="30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78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null</a:t>
                      </a:r>
                      <a:r>
                        <a:rPr lang="en-US" baseline="0" dirty="0" smtClean="0"/>
                        <a:t> --&gt; A</a:t>
                      </a:r>
                      <a:r>
                        <a:rPr lang="en-US" baseline="-25000" dirty="0" smtClean="0"/>
                        <a:t>i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ksyn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 </a:t>
                      </a:r>
                      <a:r>
                        <a:rPr lang="en-US" i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i="1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baseline="30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i="1" baseline="30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baseline="30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i="1" baseline="30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ksyn</a:t>
                      </a:r>
                      <a:endParaRPr lang="en-US" i="1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78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r>
                        <a:rPr lang="en-US" baseline="-25000" dirty="0" smtClean="0"/>
                        <a:t>i</a:t>
                      </a:r>
                      <a:r>
                        <a:rPr lang="en-US" dirty="0" smtClean="0"/>
                        <a:t> --&gt;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kdeg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 </a:t>
                      </a:r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en-US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kdeg</a:t>
                      </a:r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 A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en-US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578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r>
                        <a:rPr lang="en-US" baseline="-25000" dirty="0" smtClean="0"/>
                        <a:t>i </a:t>
                      </a:r>
                      <a:r>
                        <a:rPr lang="en-US" dirty="0" smtClean="0"/>
                        <a:t>--&gt; </a:t>
                      </a:r>
                      <a:r>
                        <a:rPr lang="en-US" dirty="0" err="1" smtClean="0"/>
                        <a:t>B</a:t>
                      </a:r>
                      <a:r>
                        <a:rPr lang="en-US" baseline="-25000" dirty="0" err="1" smtClean="0"/>
                        <a:t>j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en-US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 </a:t>
                      </a:r>
                      <a:r>
                        <a:rPr lang="en-US" i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en-US" i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 A</a:t>
                      </a:r>
                      <a:r>
                        <a:rPr lang="en-US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/>
                </a:tc>
              </a:tr>
              <a:tr h="48911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r>
                        <a:rPr lang="en-US" baseline="-25000" dirty="0" smtClean="0"/>
                        <a:t>i</a:t>
                      </a:r>
                      <a:r>
                        <a:rPr lang="en-US" dirty="0" smtClean="0"/>
                        <a:t> + </a:t>
                      </a:r>
                      <a:r>
                        <a:rPr lang="en-US" dirty="0" err="1" smtClean="0"/>
                        <a:t>B</a:t>
                      </a:r>
                      <a:r>
                        <a:rPr lang="en-US" baseline="-25000" dirty="0" err="1" smtClean="0"/>
                        <a:t>j</a:t>
                      </a:r>
                      <a:r>
                        <a:rPr lang="en-US" dirty="0" smtClean="0"/>
                        <a:t> --&gt;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en-US" altLang="zh-CN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*A</a:t>
                      </a:r>
                      <a:r>
                        <a:rPr lang="en-US" altLang="zh-CN" i="1" baseline="-25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altLang="en-US" i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 </a:t>
                      </a:r>
                      <a:r>
                        <a:rPr lang="en-US" altLang="zh-CN" i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i="1" baseline="-25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</a:t>
                      </a:r>
                      <a:endParaRPr lang="en-US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7829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9134706"/>
              </p:ext>
            </p:extLst>
          </p:nvPr>
        </p:nvGraphicFramePr>
        <p:xfrm>
          <a:off x="3986784" y="5870448"/>
          <a:ext cx="1545336" cy="3723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5" name="Equation" r:id="rId3" imgW="1054080" imgH="253800" progId="Equation.DSMT4">
                  <p:embed/>
                </p:oleObj>
              </mc:Choice>
              <mc:Fallback>
                <p:oleObj name="Equation" r:id="rId3" imgW="1054080" imgH="2538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6784" y="5870448"/>
                        <a:ext cx="1545336" cy="37237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Multigrid</a:t>
            </a:r>
            <a:r>
              <a:rPr lang="en-US" dirty="0" smtClean="0"/>
              <a:t> Discretization Method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30512" y="2422884"/>
            <a:ext cx="574587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3224" y="3683756"/>
            <a:ext cx="463374" cy="17325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202434"/>
              </p:ext>
            </p:extLst>
          </p:nvPr>
        </p:nvGraphicFramePr>
        <p:xfrm>
          <a:off x="1606725" y="2789568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i="0" baseline="30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i="1" baseline="-25000" dirty="0" smtClean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en-US" i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5558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5246" y="2490135"/>
            <a:ext cx="3737143" cy="3560050"/>
          </a:xfrm>
          <a:prstGeom prst="roundRect">
            <a:avLst>
              <a:gd name="adj" fmla="val 8119"/>
            </a:avLst>
          </a:prstGeom>
          <a:ln w="25400">
            <a:solidFill>
              <a:schemeClr val="accent1"/>
            </a:solidFill>
          </a:ln>
        </p:spPr>
      </p:pic>
      <p:sp>
        <p:nvSpPr>
          <p:cNvPr id="6" name="Rounded Rectangle 5"/>
          <p:cNvSpPr/>
          <p:nvPr/>
        </p:nvSpPr>
        <p:spPr>
          <a:xfrm>
            <a:off x="887505" y="2490134"/>
            <a:ext cx="3303495" cy="3560051"/>
          </a:xfrm>
          <a:prstGeom prst="roundRect">
            <a:avLst>
              <a:gd name="adj" fmla="val 7968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Multigrid</a:t>
            </a:r>
            <a:r>
              <a:rPr lang="en-US" dirty="0" smtClean="0"/>
              <a:t> Discretization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9628" y="2490134"/>
            <a:ext cx="3303495" cy="3444997"/>
          </a:xfrm>
        </p:spPr>
        <p:txBody>
          <a:bodyPr>
            <a:normAutofit/>
          </a:bodyPr>
          <a:lstStyle/>
          <a:p>
            <a:r>
              <a:rPr lang="en-US" dirty="0" err="1" smtClean="0"/>
              <a:t>Schnakenberg</a:t>
            </a:r>
            <a:r>
              <a:rPr lang="en-US" dirty="0" smtClean="0"/>
              <a:t> model</a:t>
            </a:r>
          </a:p>
          <a:p>
            <a:r>
              <a:rPr lang="en-US" sz="1800" dirty="0" smtClean="0"/>
              <a:t>Turing pattern</a:t>
            </a:r>
          </a:p>
          <a:p>
            <a:r>
              <a:rPr lang="en-US" sz="1800" dirty="0" smtClean="0"/>
              <a:t>Used for our </a:t>
            </a:r>
            <a:r>
              <a:rPr lang="en-US" sz="1800" dirty="0" err="1" smtClean="0"/>
              <a:t>PopZ</a:t>
            </a:r>
            <a:r>
              <a:rPr lang="en-US" sz="1800" dirty="0" smtClean="0"/>
              <a:t> localization model </a:t>
            </a:r>
          </a:p>
          <a:p>
            <a:r>
              <a:rPr lang="en-US" sz="1800" dirty="0" smtClean="0"/>
              <a:t>Significant efficiency improvement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815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Multigrid</a:t>
            </a:r>
            <a:r>
              <a:rPr lang="en-US" dirty="0" smtClean="0"/>
              <a:t> Discretization Method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146584" y="915337"/>
            <a:ext cx="6829016" cy="5132063"/>
            <a:chOff x="1146584" y="915337"/>
            <a:chExt cx="6829016" cy="513206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46584" y="915337"/>
              <a:ext cx="6829016" cy="5132063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1184343" y="2808514"/>
              <a:ext cx="6753497" cy="672854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40000"/>
                  </a:schemeClr>
                </a:gs>
                <a:gs pos="38000">
                  <a:schemeClr val="accent1">
                    <a:lumMod val="45000"/>
                    <a:lumOff val="55000"/>
                    <a:alpha val="40000"/>
                  </a:schemeClr>
                </a:gs>
                <a:gs pos="70000">
                  <a:schemeClr val="accent1">
                    <a:lumMod val="45000"/>
                    <a:lumOff val="55000"/>
                    <a:alpha val="40000"/>
                  </a:schemeClr>
                </a:gs>
                <a:gs pos="100000">
                  <a:schemeClr val="accent1">
                    <a:lumMod val="30000"/>
                    <a:lumOff val="70000"/>
                    <a:alpha val="4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184343" y="4789714"/>
              <a:ext cx="6753497" cy="672854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40000"/>
                  </a:schemeClr>
                </a:gs>
                <a:gs pos="38000">
                  <a:schemeClr val="accent1">
                    <a:lumMod val="45000"/>
                    <a:lumOff val="55000"/>
                    <a:alpha val="40000"/>
                  </a:schemeClr>
                </a:gs>
                <a:gs pos="70000">
                  <a:schemeClr val="accent1">
                    <a:lumMod val="45000"/>
                    <a:lumOff val="55000"/>
                    <a:alpha val="40000"/>
                  </a:schemeClr>
                </a:gs>
                <a:gs pos="100000">
                  <a:schemeClr val="accent1">
                    <a:lumMod val="30000"/>
                    <a:lumOff val="70000"/>
                    <a:alpha val="4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340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451" y="2476281"/>
            <a:ext cx="7615564" cy="344499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Introduction</a:t>
            </a:r>
          </a:p>
          <a:p>
            <a:r>
              <a:rPr lang="en-US" dirty="0" smtClean="0">
                <a:solidFill>
                  <a:schemeClr val="bg2"/>
                </a:solidFill>
              </a:rPr>
              <a:t>Stochastic </a:t>
            </a:r>
            <a:r>
              <a:rPr lang="en-US" dirty="0">
                <a:solidFill>
                  <a:schemeClr val="bg2"/>
                </a:solidFill>
              </a:rPr>
              <a:t>S</a:t>
            </a:r>
            <a:r>
              <a:rPr lang="en-US" dirty="0" smtClean="0">
                <a:solidFill>
                  <a:schemeClr val="bg2"/>
                </a:solidFill>
              </a:rPr>
              <a:t>imulation Method on reaction-diffusion systems</a:t>
            </a:r>
          </a:p>
          <a:p>
            <a:pPr lvl="1"/>
            <a:r>
              <a:rPr lang="en-US" dirty="0" smtClean="0">
                <a:solidFill>
                  <a:schemeClr val="bg2"/>
                </a:solidFill>
              </a:rPr>
              <a:t>Optimal mesh size</a:t>
            </a:r>
          </a:p>
          <a:p>
            <a:pPr lvl="1"/>
            <a:r>
              <a:rPr lang="en-US" dirty="0" err="1" smtClean="0">
                <a:solidFill>
                  <a:schemeClr val="bg2"/>
                </a:solidFill>
              </a:rPr>
              <a:t>Multigrid</a:t>
            </a:r>
            <a:r>
              <a:rPr lang="en-US" dirty="0" smtClean="0">
                <a:solidFill>
                  <a:schemeClr val="bg2"/>
                </a:solidFill>
              </a:rPr>
              <a:t> discretization method</a:t>
            </a:r>
          </a:p>
          <a:p>
            <a:r>
              <a:rPr lang="en-US" dirty="0" smtClean="0"/>
              <a:t>Stochastic modeling &amp; simulation on </a:t>
            </a:r>
            <a:r>
              <a:rPr lang="en-US" i="1" dirty="0" err="1" smtClean="0"/>
              <a:t>Caulobacter</a:t>
            </a:r>
            <a:r>
              <a:rPr lang="en-US" dirty="0" smtClean="0"/>
              <a:t> cell cycle</a:t>
            </a:r>
          </a:p>
          <a:p>
            <a:pPr lvl="1"/>
            <a:r>
              <a:rPr lang="en-US" dirty="0" err="1" smtClean="0"/>
              <a:t>PopZ</a:t>
            </a:r>
            <a:r>
              <a:rPr lang="en-US" dirty="0" smtClean="0"/>
              <a:t> localization</a:t>
            </a:r>
          </a:p>
          <a:p>
            <a:pPr lvl="1"/>
            <a:r>
              <a:rPr lang="en-US" dirty="0" smtClean="0"/>
              <a:t>Response-Regulator Network</a:t>
            </a:r>
          </a:p>
          <a:p>
            <a:pPr lvl="1"/>
            <a:r>
              <a:rPr lang="en-US" dirty="0" smtClean="0"/>
              <a:t>Chromosome segregation </a:t>
            </a:r>
          </a:p>
          <a:p>
            <a:r>
              <a:rPr lang="en-US" dirty="0" smtClean="0">
                <a:solidFill>
                  <a:schemeClr val="bg2"/>
                </a:solidFill>
              </a:rPr>
              <a:t>Conclusion &amp; future work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765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762500" y="2489200"/>
            <a:ext cx="3568700" cy="3572933"/>
          </a:xfrm>
          <a:prstGeom prst="roundRect">
            <a:avLst>
              <a:gd name="adj" fmla="val 7058"/>
            </a:avLst>
          </a:prstGeom>
          <a:gradFill>
            <a:gsLst>
              <a:gs pos="37000">
                <a:schemeClr val="accent1">
                  <a:lumMod val="20000"/>
                  <a:lumOff val="80000"/>
                </a:schemeClr>
              </a:gs>
              <a:gs pos="80000">
                <a:srgbClr val="AFBE75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/>
              </a:gs>
            </a:gsLst>
            <a:lin ang="27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PopZ</a:t>
            </a:r>
            <a:r>
              <a:rPr lang="en-US" dirty="0" smtClean="0"/>
              <a:t> Localization</a:t>
            </a:r>
            <a:r>
              <a:rPr lang="en-US" i="1" dirty="0" smtClean="0"/>
              <a:t> </a:t>
            </a:r>
            <a:endParaRPr lang="en-US" i="1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775200" y="2577902"/>
            <a:ext cx="3556000" cy="344499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PopZ</a:t>
            </a:r>
            <a:r>
              <a:rPr lang="en-US" dirty="0" smtClean="0"/>
              <a:t> is a landmark protein.</a:t>
            </a:r>
          </a:p>
          <a:p>
            <a:r>
              <a:rPr lang="en-US" dirty="0" smtClean="0"/>
              <a:t>The detailed mechanism behind the </a:t>
            </a:r>
            <a:r>
              <a:rPr lang="en-US" dirty="0" err="1" smtClean="0"/>
              <a:t>PopZ</a:t>
            </a:r>
            <a:r>
              <a:rPr lang="en-US" dirty="0" smtClean="0"/>
              <a:t> localization is still under investigation.</a:t>
            </a:r>
          </a:p>
          <a:p>
            <a:r>
              <a:rPr lang="en-US" dirty="0" smtClean="0"/>
              <a:t>Chromosome translocation is essential </a:t>
            </a:r>
            <a:r>
              <a:rPr lang="en-US" dirty="0"/>
              <a:t>to the formation of new-pole </a:t>
            </a:r>
            <a:r>
              <a:rPr lang="en-US" dirty="0" err="1" smtClean="0"/>
              <a:t>PopZ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Schnakenberg</a:t>
            </a:r>
            <a:r>
              <a:rPr lang="en-US" dirty="0" smtClean="0"/>
              <a:t> model.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677" y="2788109"/>
            <a:ext cx="3686556" cy="302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56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PopZ</a:t>
            </a:r>
            <a:r>
              <a:rPr lang="en-US" dirty="0" smtClean="0"/>
              <a:t> Localization</a:t>
            </a:r>
            <a:r>
              <a:rPr lang="en-US" i="1" dirty="0" smtClean="0"/>
              <a:t> </a:t>
            </a:r>
            <a:endParaRPr lang="en-US" i="1" dirty="0"/>
          </a:p>
        </p:txBody>
      </p:sp>
      <p:grpSp>
        <p:nvGrpSpPr>
          <p:cNvPr id="15" name="Group 14"/>
          <p:cNvGrpSpPr/>
          <p:nvPr/>
        </p:nvGrpSpPr>
        <p:grpSpPr>
          <a:xfrm>
            <a:off x="1285107" y="2473780"/>
            <a:ext cx="3166533" cy="3757613"/>
            <a:chOff x="501815" y="2499180"/>
            <a:chExt cx="3166533" cy="3757613"/>
          </a:xfrm>
        </p:grpSpPr>
        <p:sp>
          <p:nvSpPr>
            <p:cNvPr id="14" name="Rounded Rectangle 13"/>
            <p:cNvSpPr/>
            <p:nvPr/>
          </p:nvSpPr>
          <p:spPr>
            <a:xfrm>
              <a:off x="501815" y="2499180"/>
              <a:ext cx="3166533" cy="3757613"/>
            </a:xfrm>
            <a:prstGeom prst="roundRect">
              <a:avLst>
                <a:gd name="adj" fmla="val 9448"/>
              </a:avLst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8000">
                  <a:schemeClr val="accent1">
                    <a:lumMod val="45000"/>
                    <a:lumOff val="55000"/>
                  </a:schemeClr>
                </a:gs>
                <a:gs pos="7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7807" y="2499180"/>
              <a:ext cx="2114550" cy="3757613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4664076" y="2473780"/>
            <a:ext cx="3088370" cy="3757613"/>
            <a:chOff x="2715357" y="2527056"/>
            <a:chExt cx="3088370" cy="3757613"/>
          </a:xfrm>
        </p:grpSpPr>
        <p:sp>
          <p:nvSpPr>
            <p:cNvPr id="17" name="Rounded Rectangle 16"/>
            <p:cNvSpPr/>
            <p:nvPr/>
          </p:nvSpPr>
          <p:spPr>
            <a:xfrm>
              <a:off x="2715357" y="2527056"/>
              <a:ext cx="3088370" cy="3757613"/>
            </a:xfrm>
            <a:prstGeom prst="roundRect">
              <a:avLst>
                <a:gd name="adj" fmla="val 9676"/>
              </a:avLst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8000">
                  <a:schemeClr val="accent1">
                    <a:lumMod val="45000"/>
                    <a:lumOff val="55000"/>
                  </a:schemeClr>
                </a:gs>
                <a:gs pos="7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3" name="Object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23059477"/>
                </p:ext>
              </p:extLst>
            </p:nvPr>
          </p:nvGraphicFramePr>
          <p:xfrm>
            <a:off x="3317064" y="2654676"/>
            <a:ext cx="1238220" cy="342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651" name="Equation" r:id="rId4" imgW="825480" imgH="228600" progId="Equation.DSMT4">
                    <p:embed/>
                  </p:oleObj>
                </mc:Choice>
                <mc:Fallback>
                  <p:oleObj name="Equation" r:id="rId4" imgW="825480" imgH="2286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317064" y="2654676"/>
                          <a:ext cx="1238220" cy="342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306972"/>
                </p:ext>
              </p:extLst>
            </p:nvPr>
          </p:nvGraphicFramePr>
          <p:xfrm>
            <a:off x="3300075" y="3147026"/>
            <a:ext cx="1447800" cy="342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652" name="Equation" r:id="rId6" imgW="965160" imgH="228600" progId="Equation.DSMT4">
                    <p:embed/>
                  </p:oleObj>
                </mc:Choice>
                <mc:Fallback>
                  <p:oleObj name="Equation" r:id="rId6" imgW="965160" imgH="2286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300075" y="3147026"/>
                          <a:ext cx="1447800" cy="342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4685895"/>
                </p:ext>
              </p:extLst>
            </p:nvPr>
          </p:nvGraphicFramePr>
          <p:xfrm>
            <a:off x="3300442" y="3667835"/>
            <a:ext cx="1428750" cy="342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653" name="Equation" r:id="rId8" imgW="952200" imgH="228600" progId="Equation.DSMT4">
                    <p:embed/>
                  </p:oleObj>
                </mc:Choice>
                <mc:Fallback>
                  <p:oleObj name="Equation" r:id="rId8" imgW="952200" imgH="2286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3300442" y="3667835"/>
                          <a:ext cx="1428750" cy="342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" name="Object 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79984977"/>
                </p:ext>
              </p:extLst>
            </p:nvPr>
          </p:nvGraphicFramePr>
          <p:xfrm>
            <a:off x="3315827" y="4151668"/>
            <a:ext cx="1524000" cy="342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654" name="Equation" r:id="rId10" imgW="1015920" imgH="228600" progId="Equation.DSMT4">
                    <p:embed/>
                  </p:oleObj>
                </mc:Choice>
                <mc:Fallback>
                  <p:oleObj name="Equation" r:id="rId10" imgW="1015920" imgH="2286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3315827" y="4151668"/>
                          <a:ext cx="1524000" cy="342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Object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47025341"/>
                </p:ext>
              </p:extLst>
            </p:nvPr>
          </p:nvGraphicFramePr>
          <p:xfrm>
            <a:off x="3334877" y="4635501"/>
            <a:ext cx="1504950" cy="342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655" name="Equation" r:id="rId12" imgW="1002960" imgH="228600" progId="Equation.DSMT4">
                    <p:embed/>
                  </p:oleObj>
                </mc:Choice>
                <mc:Fallback>
                  <p:oleObj name="Equation" r:id="rId12" imgW="1002960" imgH="2286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3334877" y="4635501"/>
                          <a:ext cx="1504950" cy="342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Object 1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83825355"/>
                </p:ext>
              </p:extLst>
            </p:nvPr>
          </p:nvGraphicFramePr>
          <p:xfrm>
            <a:off x="3112534" y="5119334"/>
            <a:ext cx="2381250" cy="3619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656" name="Equation" r:id="rId14" imgW="1587240" imgH="241200" progId="Equation.DSMT4">
                    <p:embed/>
                  </p:oleObj>
                </mc:Choice>
                <mc:Fallback>
                  <p:oleObj name="Equation" r:id="rId14" imgW="1587240" imgH="2412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3112534" y="5119334"/>
                          <a:ext cx="2381250" cy="3619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Object 1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15557803"/>
                </p:ext>
              </p:extLst>
            </p:nvPr>
          </p:nvGraphicFramePr>
          <p:xfrm>
            <a:off x="3321518" y="5569341"/>
            <a:ext cx="1485900" cy="342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657" name="Equation" r:id="rId16" imgW="990360" imgH="228600" progId="Equation.DSMT4">
                    <p:embed/>
                  </p:oleObj>
                </mc:Choice>
                <mc:Fallback>
                  <p:oleObj name="Equation" r:id="rId16" imgW="990360" imgH="2286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3321518" y="5569341"/>
                          <a:ext cx="1485900" cy="342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Object 1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91455008"/>
                </p:ext>
              </p:extLst>
            </p:nvPr>
          </p:nvGraphicFramePr>
          <p:xfrm>
            <a:off x="3342298" y="5941769"/>
            <a:ext cx="1466850" cy="342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658" name="Equation" r:id="rId18" imgW="977760" imgH="228600" progId="Equation.DSMT4">
                    <p:embed/>
                  </p:oleObj>
                </mc:Choice>
                <mc:Fallback>
                  <p:oleObj name="Equation" r:id="rId18" imgW="977760" imgH="2286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3342298" y="5941769"/>
                          <a:ext cx="1466850" cy="342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619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PopZ</a:t>
            </a:r>
            <a:r>
              <a:rPr lang="en-US" dirty="0" smtClean="0"/>
              <a:t> Localization</a:t>
            </a:r>
            <a:r>
              <a:rPr lang="en-US" i="1" dirty="0" smtClean="0"/>
              <a:t> </a:t>
            </a:r>
            <a:endParaRPr lang="en-US" i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693" y="2601796"/>
            <a:ext cx="2804158" cy="210899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" t="1373" r="4543"/>
          <a:stretch/>
        </p:blipFill>
        <p:spPr>
          <a:xfrm>
            <a:off x="3350667" y="2601795"/>
            <a:ext cx="2555631" cy="210899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4" t="335" r="4543" b="-112"/>
          <a:stretch/>
        </p:blipFill>
        <p:spPr>
          <a:xfrm>
            <a:off x="5906298" y="2601795"/>
            <a:ext cx="2524346" cy="2117194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695691" y="4905973"/>
            <a:ext cx="7761083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Figure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One </a:t>
            </a:r>
            <a:r>
              <a:rPr lang="en-US" sz="1700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popZ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gene 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persistently presents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at 20% of cell length to the old pole. The 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gene replication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starts at 50min 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and the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replicated gene </a:t>
            </a:r>
            <a:r>
              <a:rPr lang="en-US" sz="17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translocates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until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it reaches the position of 20% cell length to the new pole. </a:t>
            </a:r>
            <a:r>
              <a:rPr lang="en-US" sz="17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popZ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7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mNRA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follows the gene trace, due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 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short life time 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and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slow 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diffusion. </a:t>
            </a:r>
            <a:r>
              <a:rPr lang="en-US" sz="17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PopZ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shows a unipolar-to-bipolar transition 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starting at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around 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75min.</a:t>
            </a:r>
            <a:endParaRPr lang="en-US" sz="17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099437" y="2573204"/>
            <a:ext cx="9535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mRNA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24257" y="2601795"/>
            <a:ext cx="9535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PopZ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155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opZ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48508" y="2515658"/>
            <a:ext cx="6129338" cy="344487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>
            <a:normAutofit/>
          </a:bodyPr>
          <a:lstStyle/>
          <a:p>
            <a:r>
              <a:rPr lang="en-US" dirty="0" err="1" smtClean="0"/>
              <a:t>PopZ</a:t>
            </a:r>
            <a:r>
              <a:rPr lang="en-US" dirty="0" smtClean="0"/>
              <a:t> Localization</a:t>
            </a:r>
            <a:r>
              <a:rPr lang="en-US" i="1" dirty="0" smtClean="0"/>
              <a:t>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991199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PopZ</a:t>
            </a:r>
            <a:r>
              <a:rPr lang="en-US" dirty="0" smtClean="0"/>
              <a:t> Localization</a:t>
            </a:r>
            <a:r>
              <a:rPr lang="en-US" i="1" dirty="0" smtClean="0"/>
              <a:t> </a:t>
            </a:r>
            <a:endParaRPr lang="en-US" i="1" dirty="0"/>
          </a:p>
        </p:txBody>
      </p:sp>
      <p:sp>
        <p:nvSpPr>
          <p:cNvPr id="17" name="Rectangle 16"/>
          <p:cNvSpPr/>
          <p:nvPr/>
        </p:nvSpPr>
        <p:spPr>
          <a:xfrm>
            <a:off x="1024702" y="5052204"/>
            <a:ext cx="6841483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Figure</a:t>
            </a:r>
            <a:r>
              <a:rPr lang="en-US" sz="17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en-US" sz="1600" dirty="0"/>
              <a:t>Histogram of time (left) and cell length (right) when </a:t>
            </a:r>
            <a:r>
              <a:rPr lang="en-US" sz="1600" dirty="0" smtClean="0"/>
              <a:t>the gene segregation is completed </a:t>
            </a:r>
            <a:r>
              <a:rPr lang="en-US" sz="1600" dirty="0"/>
              <a:t>(green) and </a:t>
            </a:r>
            <a:r>
              <a:rPr lang="en-US" sz="1600" dirty="0" err="1"/>
              <a:t>PopZ</a:t>
            </a:r>
            <a:r>
              <a:rPr lang="en-US" sz="1600" dirty="0"/>
              <a:t> becomes bipolar (red). The stochastic simulation shows a </a:t>
            </a:r>
            <a:r>
              <a:rPr lang="en-US" sz="1600" dirty="0" smtClean="0"/>
              <a:t>mean value </a:t>
            </a:r>
            <a:r>
              <a:rPr lang="en-US" sz="1600" dirty="0"/>
              <a:t>of 63min when gene segregation </a:t>
            </a:r>
            <a:r>
              <a:rPr lang="en-US" sz="1600" dirty="0" smtClean="0"/>
              <a:t>is completed </a:t>
            </a:r>
            <a:r>
              <a:rPr lang="en-US" sz="1600" dirty="0"/>
              <a:t>and a mean value of </a:t>
            </a:r>
            <a:r>
              <a:rPr lang="en-US" sz="1600" dirty="0" smtClean="0"/>
              <a:t>97min </a:t>
            </a:r>
            <a:r>
              <a:rPr lang="en-US" sz="1600" dirty="0"/>
              <a:t>when </a:t>
            </a:r>
            <a:r>
              <a:rPr lang="en-US" sz="1600" dirty="0" err="1" smtClean="0"/>
              <a:t>PopZ</a:t>
            </a:r>
            <a:r>
              <a:rPr lang="en-US" sz="1600" dirty="0" smtClean="0"/>
              <a:t> becomes bipolar.</a:t>
            </a:r>
            <a:endParaRPr lang="en-US" sz="17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866" y="2462945"/>
            <a:ext cx="3411855" cy="256603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745" y="2462944"/>
            <a:ext cx="3411855" cy="256603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981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807403" y="2490133"/>
            <a:ext cx="3560742" cy="3715928"/>
          </a:xfrm>
        </p:spPr>
        <p:txBody>
          <a:bodyPr>
            <a:normAutofit/>
          </a:bodyPr>
          <a:lstStyle/>
          <a:p>
            <a:r>
              <a:rPr lang="en-US" i="1" dirty="0" err="1" smtClean="0"/>
              <a:t>Caulobacter</a:t>
            </a:r>
            <a:r>
              <a:rPr lang="en-US" dirty="0" smtClean="0"/>
              <a:t> </a:t>
            </a:r>
            <a:r>
              <a:rPr lang="en-US" i="1" dirty="0" err="1" smtClean="0"/>
              <a:t>crescentus</a:t>
            </a:r>
            <a:r>
              <a:rPr lang="en-US" dirty="0" smtClean="0"/>
              <a:t> undergoes an asymmetric cell division.</a:t>
            </a:r>
            <a:endParaRPr lang="en-US" i="1" dirty="0" smtClean="0"/>
          </a:p>
          <a:p>
            <a:r>
              <a:rPr lang="en-US" dirty="0" smtClean="0"/>
              <a:t>The differences between two daughter cells:</a:t>
            </a:r>
          </a:p>
          <a:p>
            <a:pPr lvl="1"/>
            <a:r>
              <a:rPr lang="en-US" dirty="0" smtClean="0"/>
              <a:t>Morphology</a:t>
            </a:r>
          </a:p>
          <a:p>
            <a:pPr lvl="1"/>
            <a:r>
              <a:rPr lang="en-US" dirty="0" smtClean="0"/>
              <a:t>Size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unction</a:t>
            </a:r>
            <a:endParaRPr lang="en-US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76865" y="5956631"/>
            <a:ext cx="3852335" cy="353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pPr algn="ctr"/>
            <a:r>
              <a:rPr lang="en-US" sz="1100" b="1" dirty="0"/>
              <a:t>Scheme of </a:t>
            </a:r>
            <a:r>
              <a:rPr lang="en-US" sz="1100" b="1" i="1" dirty="0"/>
              <a:t>C. </a:t>
            </a:r>
            <a:r>
              <a:rPr lang="en-US" sz="1100" b="1" i="1" dirty="0" err="1"/>
              <a:t>crescentus</a:t>
            </a:r>
            <a:r>
              <a:rPr lang="en-US" sz="1100" b="1" dirty="0"/>
              <a:t> cell cycle. </a:t>
            </a:r>
            <a:endParaRPr lang="en-US" sz="1100" b="1" dirty="0" smtClean="0"/>
          </a:p>
          <a:p>
            <a:r>
              <a:rPr lang="en-GB" altLang="en-US" sz="1100" dirty="0"/>
              <a:t>http://www.yale.edu/testmcdb/facultystaff/jacobs-wagner.html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78" y="2386166"/>
            <a:ext cx="4086225" cy="358330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798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Response-Regulator 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95" b="61737"/>
          <a:stretch/>
        </p:blipFill>
        <p:spPr>
          <a:xfrm>
            <a:off x="2079124" y="2712343"/>
            <a:ext cx="4994218" cy="3237650"/>
          </a:xfrm>
          <a:prstGeom prst="roundRect">
            <a:avLst>
              <a:gd name="adj" fmla="val 23689"/>
            </a:avLst>
          </a:prstGeom>
          <a:ln w="25400">
            <a:solidFill>
              <a:schemeClr val="accent1">
                <a:shade val="50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2" t="-446" r="31078" b="58223"/>
          <a:stretch/>
        </p:blipFill>
        <p:spPr>
          <a:xfrm>
            <a:off x="1563910" y="2620237"/>
            <a:ext cx="6016181" cy="3386949"/>
          </a:xfrm>
          <a:prstGeom prst="rect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1676997" y="6007186"/>
            <a:ext cx="601618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89" b="1" dirty="0" smtClean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K. Subramanian</a:t>
            </a:r>
            <a:r>
              <a:rPr lang="en-US" sz="1089" b="1" dirty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, M. R. Paul, and J. J. </a:t>
            </a:r>
            <a:r>
              <a:rPr lang="en-US" sz="1089" b="1" dirty="0" smtClean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Tyson. </a:t>
            </a:r>
            <a:r>
              <a:rPr lang="en-US" sz="1089" b="1" i="1" dirty="0" err="1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PLoS</a:t>
            </a:r>
            <a:r>
              <a:rPr lang="en-US" sz="1089" b="1" i="1" dirty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 </a:t>
            </a:r>
            <a:r>
              <a:rPr lang="en-US" sz="1089" b="1" i="1" dirty="0" err="1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Comput</a:t>
            </a:r>
            <a:r>
              <a:rPr lang="en-US" sz="1089" b="1" i="1" dirty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 </a:t>
            </a:r>
            <a:r>
              <a:rPr lang="en-US" sz="1089" b="1" i="1" dirty="0" err="1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Biol</a:t>
            </a:r>
            <a:r>
              <a:rPr lang="en-US" sz="1089" b="1" dirty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, 9(9):e1003221</a:t>
            </a:r>
            <a:r>
              <a:rPr lang="en-US" sz="1089" b="1" dirty="0" smtClean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, </a:t>
            </a:r>
            <a:r>
              <a:rPr lang="en-US" sz="1089" b="1" dirty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2013</a:t>
            </a:r>
          </a:p>
        </p:txBody>
      </p:sp>
    </p:spTree>
    <p:extLst>
      <p:ext uri="{BB962C8B-B14F-4D97-AF65-F5344CB8AC3E}">
        <p14:creationId xmlns:p14="http://schemas.microsoft.com/office/powerpoint/2010/main" val="609151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Response-Regulator Network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981" y="2358838"/>
            <a:ext cx="6288037" cy="203911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31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11126" y="4687163"/>
            <a:ext cx="7530210" cy="1525171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92D050"/>
              </a:gs>
            </a:gsLst>
            <a:lin ang="5400000" scaled="1"/>
          </a:gradFill>
          <a:ln>
            <a:solidFill>
              <a:schemeClr val="accent1"/>
            </a:solidFill>
          </a:ln>
        </p:spPr>
        <p:txBody>
          <a:bodyPr>
            <a:normAutofit fontScale="92500" lnSpcReduction="20000"/>
          </a:bodyPr>
          <a:lstStyle/>
          <a:p>
            <a:pPr lvl="1"/>
            <a:r>
              <a:rPr lang="en-US" dirty="0" smtClean="0"/>
              <a:t>To demonstrate the stochastic fluctuations, we introduce the gene and mRNA for each protein species.</a:t>
            </a:r>
          </a:p>
          <a:p>
            <a:pPr lvl="1"/>
            <a:r>
              <a:rPr lang="en-US" dirty="0" smtClean="0"/>
              <a:t>This model has 45 species, including protein complexes, and 149 reactions.</a:t>
            </a:r>
            <a:endParaRPr lang="en-US" dirty="0"/>
          </a:p>
          <a:p>
            <a:pPr lvl="1"/>
            <a:r>
              <a:rPr lang="en-US" sz="2100" dirty="0" smtClean="0"/>
              <a:t>We model the protein localization as events.</a:t>
            </a:r>
            <a:endParaRPr lang="en-US" sz="2100" dirty="0"/>
          </a:p>
        </p:txBody>
      </p:sp>
      <p:sp>
        <p:nvSpPr>
          <p:cNvPr id="7" name="Rectangle 6"/>
          <p:cNvSpPr/>
          <p:nvPr/>
        </p:nvSpPr>
        <p:spPr>
          <a:xfrm>
            <a:off x="1563910" y="4425553"/>
            <a:ext cx="601618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89" b="1" dirty="0" smtClean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K. Subramanian</a:t>
            </a:r>
            <a:r>
              <a:rPr lang="en-US" sz="1089" b="1" dirty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, M. R. Paul, and J. J. </a:t>
            </a:r>
            <a:r>
              <a:rPr lang="en-US" sz="1089" b="1" dirty="0" smtClean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Tyson. </a:t>
            </a:r>
            <a:r>
              <a:rPr lang="en-US" sz="1089" b="1" i="1" dirty="0" err="1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PLoS</a:t>
            </a:r>
            <a:r>
              <a:rPr lang="en-US" sz="1089" b="1" i="1" dirty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 </a:t>
            </a:r>
            <a:r>
              <a:rPr lang="en-US" sz="1089" b="1" i="1" dirty="0" err="1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Comput</a:t>
            </a:r>
            <a:r>
              <a:rPr lang="en-US" sz="1089" b="1" i="1" dirty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 </a:t>
            </a:r>
            <a:r>
              <a:rPr lang="en-US" sz="1089" b="1" i="1" dirty="0" err="1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Biol</a:t>
            </a:r>
            <a:r>
              <a:rPr lang="en-US" sz="1089" b="1" dirty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, 9(9):e1003221</a:t>
            </a:r>
            <a:r>
              <a:rPr lang="en-US" sz="1089" b="1" dirty="0" smtClean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, </a:t>
            </a:r>
            <a:r>
              <a:rPr lang="en-US" sz="1089" b="1" dirty="0">
                <a:solidFill>
                  <a:srgbClr val="000000"/>
                </a:solidFill>
                <a:latin typeface="Arial" panose="020B0604020202020204" pitchFamily="34" charset="0"/>
                <a:ea typeface="msgothic" charset="0"/>
                <a:cs typeface="msgothic" charset="0"/>
              </a:rPr>
              <a:t>2013</a:t>
            </a:r>
          </a:p>
        </p:txBody>
      </p:sp>
    </p:spTree>
    <p:extLst>
      <p:ext uri="{BB962C8B-B14F-4D97-AF65-F5344CB8AC3E}">
        <p14:creationId xmlns:p14="http://schemas.microsoft.com/office/powerpoint/2010/main" val="4239307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Response-Regulator Network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80" y="2540494"/>
            <a:ext cx="3824253" cy="287688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176866" y="5515458"/>
            <a:ext cx="66869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Figure</a:t>
            </a:r>
            <a:r>
              <a:rPr lang="en-US" sz="1600" dirty="0" smtClean="0"/>
              <a:t>: The spatial position of </a:t>
            </a:r>
            <a:r>
              <a:rPr lang="en-US" sz="1600" i="1" dirty="0" err="1" smtClean="0"/>
              <a:t>divJ</a:t>
            </a:r>
            <a:r>
              <a:rPr lang="en-US" sz="1600" i="1" dirty="0" smtClean="0"/>
              <a:t> </a:t>
            </a:r>
            <a:r>
              <a:rPr lang="en-US" sz="1600" dirty="0" smtClean="0"/>
              <a:t>gene and the total population of </a:t>
            </a:r>
            <a:r>
              <a:rPr lang="en-US" sz="1600" i="1" dirty="0" err="1" smtClean="0"/>
              <a:t>divJ</a:t>
            </a:r>
            <a:r>
              <a:rPr lang="en-US" sz="1600" dirty="0" smtClean="0"/>
              <a:t> mRNA</a:t>
            </a:r>
            <a:endParaRPr lang="en-US" sz="1600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484" y="2540494"/>
            <a:ext cx="3825165" cy="287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515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Response-Regulator Network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21" y="2555246"/>
            <a:ext cx="3627563" cy="303469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0" t="21" b="-1"/>
          <a:stretch/>
        </p:blipFill>
        <p:spPr>
          <a:xfrm>
            <a:off x="4592184" y="2555344"/>
            <a:ext cx="3383416" cy="303459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28513" y="5644188"/>
            <a:ext cx="6686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Figure</a:t>
            </a:r>
            <a:r>
              <a:rPr lang="en-US" sz="1600" dirty="0" smtClean="0"/>
              <a:t>: Spatiotemporal population level of </a:t>
            </a:r>
            <a:r>
              <a:rPr lang="en-US" sz="1600" dirty="0" err="1" smtClean="0"/>
              <a:t>DivJ</a:t>
            </a:r>
            <a:r>
              <a:rPr lang="en-US" sz="1600" dirty="0" smtClean="0"/>
              <a:t> and </a:t>
            </a:r>
            <a:r>
              <a:rPr lang="en-US" sz="1600" dirty="0" err="1" smtClean="0"/>
              <a:t>DivL</a:t>
            </a:r>
            <a:r>
              <a:rPr lang="en-US" sz="1600" dirty="0" smtClean="0"/>
              <a:t>. The localization of protein </a:t>
            </a:r>
            <a:r>
              <a:rPr lang="en-US" sz="1600" dirty="0" err="1" smtClean="0"/>
              <a:t>DivJ</a:t>
            </a:r>
            <a:r>
              <a:rPr lang="en-US" sz="1600" dirty="0" smtClean="0"/>
              <a:t> and </a:t>
            </a:r>
            <a:r>
              <a:rPr lang="en-US" sz="1600" dirty="0" err="1" smtClean="0"/>
              <a:t>DivL</a:t>
            </a:r>
            <a:r>
              <a:rPr lang="en-US" sz="1600" dirty="0" smtClean="0"/>
              <a:t> is enforced in our model.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76763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Response-Regulator Network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746" y="2559279"/>
            <a:ext cx="3514294" cy="29538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533" y="2559279"/>
            <a:ext cx="3531067" cy="295382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32746" y="5560789"/>
            <a:ext cx="6686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Figure</a:t>
            </a:r>
            <a:r>
              <a:rPr lang="en-US" sz="1600" dirty="0" smtClean="0"/>
              <a:t>: Spatiotemporal population level of </a:t>
            </a:r>
            <a:r>
              <a:rPr lang="en-US" sz="1600" dirty="0" err="1" smtClean="0"/>
              <a:t>PleC</a:t>
            </a:r>
            <a:r>
              <a:rPr lang="en-US" sz="1600" dirty="0" smtClean="0"/>
              <a:t> kinase and phosphatase. We enforced the </a:t>
            </a:r>
            <a:r>
              <a:rPr lang="en-US" sz="1600" dirty="0" err="1" smtClean="0"/>
              <a:t>PleC</a:t>
            </a:r>
            <a:r>
              <a:rPr lang="en-US" sz="1600" dirty="0" smtClean="0"/>
              <a:t> localization, where it serves the different functionalities.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01825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Response-Regulator Network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35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012" y="2571901"/>
            <a:ext cx="3880485" cy="32461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55771" y="4494582"/>
            <a:ext cx="26198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Figure</a:t>
            </a:r>
            <a:r>
              <a:rPr lang="en-US" sz="1600" dirty="0" smtClean="0"/>
              <a:t>: </a:t>
            </a:r>
            <a:r>
              <a:rPr lang="en-US" sz="1600" dirty="0"/>
              <a:t>Spatiotemporal population level </a:t>
            </a:r>
            <a:r>
              <a:rPr lang="en-US" sz="1600" dirty="0" smtClean="0"/>
              <a:t>of </a:t>
            </a:r>
            <a:r>
              <a:rPr lang="en-US" sz="1600" dirty="0" err="1" smtClean="0"/>
              <a:t>DivKp</a:t>
            </a:r>
            <a:r>
              <a:rPr lang="en-US" sz="1600" dirty="0" smtClean="0"/>
              <a:t>. Phosphorylation status of </a:t>
            </a:r>
            <a:r>
              <a:rPr lang="en-US" sz="1600" dirty="0" err="1" smtClean="0"/>
              <a:t>DivK</a:t>
            </a:r>
            <a:r>
              <a:rPr lang="en-US" sz="1600" dirty="0" smtClean="0"/>
              <a:t> is determined by </a:t>
            </a:r>
            <a:r>
              <a:rPr lang="en-US" sz="1600" dirty="0" err="1" smtClean="0"/>
              <a:t>PleC</a:t>
            </a:r>
            <a:r>
              <a:rPr lang="en-US" sz="1600" dirty="0" smtClean="0"/>
              <a:t> and </a:t>
            </a:r>
            <a:r>
              <a:rPr lang="en-US" sz="1600" dirty="0" err="1" smtClean="0"/>
              <a:t>DivJ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04572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Response-Regulator Network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68" y="2541893"/>
            <a:ext cx="3834765" cy="32461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233" y="2545782"/>
            <a:ext cx="3834765" cy="324612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189930" y="5722698"/>
            <a:ext cx="6686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Figure</a:t>
            </a:r>
            <a:r>
              <a:rPr lang="en-US" sz="1600" dirty="0" smtClean="0"/>
              <a:t>: Spatiotemporal population level of </a:t>
            </a:r>
            <a:r>
              <a:rPr lang="en-US" sz="1600" dirty="0" err="1" smtClean="0"/>
              <a:t>CckA</a:t>
            </a:r>
            <a:r>
              <a:rPr lang="en-US" sz="1600" dirty="0" smtClean="0"/>
              <a:t> kinase and phosphatase. The location of </a:t>
            </a:r>
            <a:r>
              <a:rPr lang="en-US" sz="1600" dirty="0" err="1" smtClean="0"/>
              <a:t>DivL</a:t>
            </a:r>
            <a:r>
              <a:rPr lang="en-US" sz="1600" dirty="0" smtClean="0"/>
              <a:t> determines the </a:t>
            </a:r>
            <a:r>
              <a:rPr lang="en-US" sz="1600" dirty="0" err="1" smtClean="0"/>
              <a:t>CckA</a:t>
            </a:r>
            <a:r>
              <a:rPr lang="en-US" sz="1600" dirty="0" smtClean="0"/>
              <a:t> state.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52824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Response-Regulator Network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866" y="2580746"/>
            <a:ext cx="3903345" cy="324612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51269" y="4503427"/>
            <a:ext cx="26198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Figure</a:t>
            </a:r>
            <a:r>
              <a:rPr lang="en-US" sz="1600" dirty="0" smtClean="0"/>
              <a:t>: </a:t>
            </a:r>
            <a:r>
              <a:rPr lang="en-US" sz="1600" dirty="0"/>
              <a:t>Spatiotemporal population level </a:t>
            </a:r>
            <a:r>
              <a:rPr lang="en-US" sz="1600" dirty="0" smtClean="0"/>
              <a:t>of </a:t>
            </a:r>
            <a:r>
              <a:rPr lang="en-US" sz="1600" dirty="0" err="1" smtClean="0"/>
              <a:t>CtrAp</a:t>
            </a:r>
            <a:r>
              <a:rPr lang="en-US" sz="1600" dirty="0" smtClean="0"/>
              <a:t>. Phosphorylation states of </a:t>
            </a:r>
            <a:r>
              <a:rPr lang="en-US" sz="1600" dirty="0" err="1" smtClean="0"/>
              <a:t>CtrA</a:t>
            </a:r>
            <a:r>
              <a:rPr lang="en-US" sz="1600" dirty="0" smtClean="0"/>
              <a:t> is determined by location and state of </a:t>
            </a:r>
            <a:r>
              <a:rPr lang="en-US" sz="1600" dirty="0" err="1" smtClean="0"/>
              <a:t>CckA</a:t>
            </a:r>
            <a:r>
              <a:rPr lang="en-US" sz="1600" dirty="0" smtClean="0"/>
              <a:t>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02224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/>
          <p:cNvSpPr/>
          <p:nvPr/>
        </p:nvSpPr>
        <p:spPr>
          <a:xfrm>
            <a:off x="1104900" y="2588907"/>
            <a:ext cx="6946900" cy="3485925"/>
          </a:xfrm>
          <a:prstGeom prst="roundRect">
            <a:avLst>
              <a:gd name="adj" fmla="val 10261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9215" y="2703208"/>
            <a:ext cx="7052585" cy="2441541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56291" y="5884333"/>
            <a:ext cx="395510" cy="279400"/>
          </a:xfrm>
        </p:spPr>
        <p:txBody>
          <a:bodyPr/>
          <a:lstStyle/>
          <a:p>
            <a:fld id="{6D22F896-40B5-4ADD-8801-0D06FADFA095}" type="slidenum">
              <a:rPr lang="en-US" smtClean="0"/>
              <a:t>38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>
            <a:normAutofit/>
          </a:bodyPr>
          <a:lstStyle/>
          <a:p>
            <a:r>
              <a:rPr lang="en-US" dirty="0"/>
              <a:t>Chromosome </a:t>
            </a:r>
            <a:r>
              <a:rPr lang="en-US" dirty="0" smtClean="0"/>
              <a:t>Segregation Model </a:t>
            </a:r>
            <a:endParaRPr lang="en-US" dirty="0"/>
          </a:p>
        </p:txBody>
      </p:sp>
      <p:sp>
        <p:nvSpPr>
          <p:cNvPr id="9" name="Oval 8"/>
          <p:cNvSpPr>
            <a:spLocks/>
          </p:cNvSpPr>
          <p:nvPr/>
        </p:nvSpPr>
        <p:spPr>
          <a:xfrm>
            <a:off x="7499069" y="3466788"/>
            <a:ext cx="373418" cy="210224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439063" y="3448789"/>
            <a:ext cx="49725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MipZ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334000" y="5213006"/>
            <a:ext cx="469900" cy="2921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803900" y="5213006"/>
            <a:ext cx="469900" cy="2921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818277" y="5238406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FtsZ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377131" y="5249270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FtsZ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597704" y="4321724"/>
            <a:ext cx="469900" cy="2921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12081" y="4347124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FtsZ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5791200" y="4651924"/>
            <a:ext cx="0" cy="59918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932577" y="4624760"/>
            <a:ext cx="0" cy="5486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/>
          <p:nvPr/>
        </p:nvCxnSpPr>
        <p:spPr>
          <a:xfrm rot="10800000" flipV="1">
            <a:off x="6053227" y="3835400"/>
            <a:ext cx="1603064" cy="1104900"/>
          </a:xfrm>
          <a:prstGeom prst="bentConnector3">
            <a:avLst>
              <a:gd name="adj1" fmla="val 89"/>
            </a:avLst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2079804" y="5212588"/>
            <a:ext cx="469900" cy="2921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00B0F0"/>
              </a:gs>
            </a:gsLst>
            <a:path path="circle">
              <a:fillToRect l="50000" t="50000" r="50000" b="50000"/>
            </a:path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080555" y="5237988"/>
            <a:ext cx="46839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TipN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rot="8100000">
            <a:off x="1791420" y="4702387"/>
            <a:ext cx="0" cy="59918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rot="8100000" flipV="1">
            <a:off x="1932797" y="4675223"/>
            <a:ext cx="0" cy="5486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755900" y="5369909"/>
            <a:ext cx="2468880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852157" y="5653431"/>
            <a:ext cx="534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Figure: </a:t>
            </a:r>
            <a:r>
              <a:rPr lang="en-US" b="1" dirty="0" err="1" smtClean="0"/>
              <a:t>ParABS</a:t>
            </a:r>
            <a:r>
              <a:rPr lang="en-US" b="1" dirty="0" smtClean="0"/>
              <a:t> system in chromosome segregation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3719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176866" y="2408233"/>
            <a:ext cx="6798734" cy="713561"/>
          </a:xfrm>
          <a:prstGeom prst="roundRect">
            <a:avLst/>
          </a:prstGeom>
          <a:gradFill flip="none" rotWithShape="1">
            <a:gsLst>
              <a:gs pos="37000">
                <a:schemeClr val="accent1">
                  <a:lumMod val="20000"/>
                  <a:lumOff val="80000"/>
                </a:schemeClr>
              </a:gs>
              <a:gs pos="80000">
                <a:srgbClr val="AFBE75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/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97" y="3246225"/>
            <a:ext cx="3980497" cy="299370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4926523" y="3668798"/>
            <a:ext cx="3412646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9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Figure</a:t>
            </a:r>
            <a:r>
              <a:rPr lang="en-US" sz="1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In </a:t>
            </a: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wild type, the </a:t>
            </a:r>
            <a:r>
              <a:rPr lang="en-US" sz="1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chromosome segregation is completed </a:t>
            </a: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at around 90min. In the </a:t>
            </a:r>
            <a:r>
              <a:rPr lang="el-GR" sz="1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Δ</a:t>
            </a:r>
            <a:r>
              <a:rPr lang="en-US" sz="19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tipN</a:t>
            </a:r>
            <a:r>
              <a:rPr lang="en-US" sz="1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mutant, it takes slightly longer for </a:t>
            </a:r>
            <a:r>
              <a:rPr lang="en-US" sz="1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 chromosome </a:t>
            </a: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segregation. In the D44A </a:t>
            </a:r>
            <a:r>
              <a:rPr lang="en-US" sz="1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mutant, </a:t>
            </a: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chromosome segregation </a:t>
            </a:r>
            <a:r>
              <a:rPr lang="en-US" sz="1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cannot be finished </a:t>
            </a: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during the cell cycle.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39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>
            <a:normAutofit/>
          </a:bodyPr>
          <a:lstStyle/>
          <a:p>
            <a:r>
              <a:rPr lang="en-US" dirty="0"/>
              <a:t>Chromosome </a:t>
            </a:r>
            <a:r>
              <a:rPr lang="en-US" dirty="0" smtClean="0"/>
              <a:t>Segregation Model 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7583612"/>
              </p:ext>
            </p:extLst>
          </p:nvPr>
        </p:nvGraphicFramePr>
        <p:xfrm>
          <a:off x="1377226" y="2474334"/>
          <a:ext cx="6400620" cy="647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6" name="Equation" r:id="rId4" imgW="4267080" imgH="431640" progId="Equation.DSMT4">
                  <p:embed/>
                </p:oleObj>
              </mc:Choice>
              <mc:Fallback>
                <p:oleObj name="Equation" r:id="rId4" imgW="426708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77226" y="2474334"/>
                        <a:ext cx="6400620" cy="6474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08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9281" y="2349836"/>
            <a:ext cx="7558156" cy="1889590"/>
          </a:xfrm>
          <a:prstGeom prst="rect">
            <a:avLst/>
          </a:prstGeom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60" r="329"/>
          <a:stretch/>
        </p:blipFill>
        <p:spPr bwMode="auto">
          <a:xfrm>
            <a:off x="890966" y="3748304"/>
            <a:ext cx="7647709" cy="2286154"/>
          </a:xfrm>
          <a:prstGeom prst="round2SameRect">
            <a:avLst>
              <a:gd name="adj1" fmla="val 37877"/>
              <a:gd name="adj2" fmla="val 13332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903666" y="6042189"/>
            <a:ext cx="3918240" cy="231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r>
              <a:rPr lang="en-GB" altLang="en-US" sz="1089" b="1" dirty="0" err="1">
                <a:latin typeface="Arial" panose="020B0604020202020204" pitchFamily="34" charset="0"/>
              </a:rPr>
              <a:t>Goley</a:t>
            </a:r>
            <a:r>
              <a:rPr lang="en-GB" altLang="en-US" sz="1089" b="1" dirty="0">
                <a:latin typeface="Arial" panose="020B0604020202020204" pitchFamily="34" charset="0"/>
              </a:rPr>
              <a:t> E D et al. J Cell </a:t>
            </a:r>
            <a:r>
              <a:rPr lang="en-GB" altLang="en-US" sz="1089" b="1" dirty="0" err="1">
                <a:latin typeface="Arial" panose="020B0604020202020204" pitchFamily="34" charset="0"/>
              </a:rPr>
              <a:t>Sci</a:t>
            </a:r>
            <a:r>
              <a:rPr lang="en-GB" altLang="en-US" sz="1089" b="1" dirty="0">
                <a:latin typeface="Arial" panose="020B0604020202020204" pitchFamily="34" charset="0"/>
              </a:rPr>
              <a:t> 2007;120:3501-3507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678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132" y="2389095"/>
            <a:ext cx="3869055" cy="32461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774" y="2404783"/>
            <a:ext cx="3869055" cy="324612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76866" y="5596116"/>
            <a:ext cx="6946856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9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Figure</a:t>
            </a:r>
            <a:r>
              <a:rPr lang="en-US" sz="1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In the wide type, </a:t>
            </a:r>
            <a:r>
              <a:rPr lang="en-US" sz="19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MipZ</a:t>
            </a:r>
            <a:r>
              <a:rPr lang="en-US" sz="1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travels to the new pole and compels </a:t>
            </a:r>
            <a:r>
              <a:rPr lang="en-US" sz="19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FtsZ</a:t>
            </a:r>
            <a:r>
              <a:rPr lang="en-US" sz="1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moving to the middle.</a:t>
            </a: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40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>
            <a:normAutofit/>
          </a:bodyPr>
          <a:lstStyle/>
          <a:p>
            <a:r>
              <a:rPr lang="en-US" dirty="0"/>
              <a:t>Chromosome </a:t>
            </a:r>
            <a:r>
              <a:rPr lang="en-US" dirty="0" smtClean="0"/>
              <a:t>Segregation Model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071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</a:t>
            </a:r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Stochastic simulation on reaction-diffusion systems</a:t>
            </a:r>
          </a:p>
          <a:p>
            <a:pPr lvl="1"/>
            <a:r>
              <a:rPr lang="en-US" dirty="0" smtClean="0"/>
              <a:t>Optimal mesh size</a:t>
            </a:r>
          </a:p>
          <a:p>
            <a:pPr lvl="1"/>
            <a:r>
              <a:rPr lang="en-US" dirty="0" err="1" smtClean="0"/>
              <a:t>Multigrid</a:t>
            </a:r>
            <a:r>
              <a:rPr lang="en-US" dirty="0" smtClean="0"/>
              <a:t> discretization method</a:t>
            </a:r>
          </a:p>
          <a:p>
            <a:pPr lvl="1"/>
            <a:r>
              <a:rPr lang="en-US" dirty="0" smtClean="0"/>
              <a:t>Application: the spatiotemporal regulation network in </a:t>
            </a:r>
            <a:r>
              <a:rPr lang="en-US" i="1" dirty="0" err="1" smtClean="0"/>
              <a:t>Caulobacter</a:t>
            </a:r>
            <a:r>
              <a:rPr lang="en-US" i="1" dirty="0"/>
              <a:t> </a:t>
            </a:r>
            <a:r>
              <a:rPr lang="en-US" dirty="0" smtClean="0"/>
              <a:t>cell cycle.</a:t>
            </a:r>
          </a:p>
          <a:p>
            <a:r>
              <a:rPr lang="en-US" dirty="0"/>
              <a:t>A hybrid method of </a:t>
            </a:r>
            <a:r>
              <a:rPr lang="en-US" dirty="0" smtClean="0"/>
              <a:t>compartment-based </a:t>
            </a:r>
            <a:r>
              <a:rPr lang="en-US" dirty="0"/>
              <a:t>modeling and molecule-based </a:t>
            </a:r>
            <a:r>
              <a:rPr lang="en-US" dirty="0" smtClean="0"/>
              <a:t>modeling</a:t>
            </a:r>
          </a:p>
          <a:p>
            <a:pPr lvl="1"/>
            <a:r>
              <a:rPr lang="en-US" dirty="0"/>
              <a:t>A spatial population list, as </a:t>
            </a:r>
            <a:r>
              <a:rPr lang="en-US" dirty="0" smtClean="0"/>
              <a:t>in RDME</a:t>
            </a:r>
            <a:endParaRPr lang="en-US" dirty="0"/>
          </a:p>
          <a:p>
            <a:pPr lvl="1"/>
            <a:r>
              <a:rPr lang="en-US" dirty="0"/>
              <a:t>A molecule list, as in </a:t>
            </a:r>
            <a:r>
              <a:rPr lang="en-US" dirty="0" err="1"/>
              <a:t>Smoluchowski</a:t>
            </a:r>
            <a:r>
              <a:rPr lang="en-US" dirty="0"/>
              <a:t> model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667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F</a:t>
            </a:r>
            <a:r>
              <a:rPr lang="en-US" dirty="0" smtClean="0"/>
              <a:t>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Timeline for future work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6029505"/>
              </p:ext>
            </p:extLst>
          </p:nvPr>
        </p:nvGraphicFramePr>
        <p:xfrm>
          <a:off x="955193" y="3101109"/>
          <a:ext cx="7273643" cy="20218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606137"/>
                <a:gridCol w="585357"/>
                <a:gridCol w="626916"/>
                <a:gridCol w="606137"/>
                <a:gridCol w="651165"/>
                <a:gridCol w="561109"/>
                <a:gridCol w="606137"/>
                <a:gridCol w="606137"/>
                <a:gridCol w="606137"/>
                <a:gridCol w="606137"/>
                <a:gridCol w="606137"/>
                <a:gridCol w="60613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Apr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Dec</a:t>
                      </a:r>
                      <a:endParaRPr lang="en-US" dirty="0"/>
                    </a:p>
                  </a:txBody>
                  <a:tcPr/>
                </a:tc>
              </a:tr>
              <a:tr h="0">
                <a:tc gridSpan="3">
                  <a:txBody>
                    <a:bodyPr/>
                    <a:lstStyle/>
                    <a:p>
                      <a:r>
                        <a:rPr lang="en-US" dirty="0" smtClean="0"/>
                        <a:t>Submit MGD</a:t>
                      </a:r>
                      <a:r>
                        <a:rPr lang="en-US" baseline="0" dirty="0" smtClean="0"/>
                        <a:t> to journal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r>
                        <a:rPr lang="en-US" dirty="0" smtClean="0"/>
                        <a:t>Hybrid molecule-compartment</a:t>
                      </a:r>
                      <a:r>
                        <a:rPr lang="en-US" baseline="0" dirty="0" smtClean="0"/>
                        <a:t> based model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 smtClean="0"/>
                        <a:t>Wrap</a:t>
                      </a:r>
                      <a:r>
                        <a:rPr lang="en-US" baseline="0" dirty="0" smtClean="0"/>
                        <a:t> up for the hybrid model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 gridSpan="6">
                  <a:txBody>
                    <a:bodyPr/>
                    <a:lstStyle/>
                    <a:p>
                      <a:r>
                        <a:rPr lang="en-US" dirty="0" smtClean="0"/>
                        <a:t>Complete stochastic simulation</a:t>
                      </a:r>
                      <a:r>
                        <a:rPr lang="en-US" baseline="0" dirty="0" smtClean="0"/>
                        <a:t> on </a:t>
                      </a:r>
                      <a:r>
                        <a:rPr lang="en-US" baseline="0" dirty="0" err="1" smtClean="0"/>
                        <a:t>PleC</a:t>
                      </a:r>
                      <a:r>
                        <a:rPr lang="en-US" baseline="0" dirty="0" smtClean="0"/>
                        <a:t> module, submit paper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 smtClean="0"/>
                        <a:t>Prepare</a:t>
                      </a:r>
                      <a:r>
                        <a:rPr lang="en-US" baseline="0" dirty="0" smtClean="0"/>
                        <a:t> for research defense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 smtClean="0"/>
                        <a:t>Prepare for final defense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 gridSpan="1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Work towards the</a:t>
                      </a:r>
                      <a:r>
                        <a:rPr lang="en-US" baseline="0" dirty="0" smtClean="0"/>
                        <a:t> comprehensive </a:t>
                      </a:r>
                      <a:r>
                        <a:rPr lang="en-US" i="1" baseline="0" dirty="0" err="1" smtClean="0"/>
                        <a:t>Caulobacter</a:t>
                      </a:r>
                      <a:r>
                        <a:rPr lang="en-US" baseline="0" dirty="0" smtClean="0"/>
                        <a:t> full mode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880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Publication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5" y="2490134"/>
            <a:ext cx="6798735" cy="4367865"/>
          </a:xfrm>
        </p:spPr>
        <p:txBody>
          <a:bodyPr>
            <a:normAutofit fontScale="40000" lnSpcReduction="20000"/>
          </a:bodyPr>
          <a:lstStyle/>
          <a:p>
            <a:r>
              <a:rPr lang="en-US" sz="3500" b="1" dirty="0" smtClean="0"/>
              <a:t>F</a:t>
            </a:r>
            <a:r>
              <a:rPr lang="en-US" sz="3500" b="1" dirty="0"/>
              <a:t>. Li</a:t>
            </a:r>
            <a:r>
              <a:rPr lang="en-US" sz="3500" dirty="0"/>
              <a:t>, </a:t>
            </a:r>
            <a:r>
              <a:rPr lang="it-IT" sz="3500" dirty="0"/>
              <a:t>K. Subramanian, </a:t>
            </a:r>
            <a:r>
              <a:rPr lang="en-US" sz="3500" dirty="0"/>
              <a:t> </a:t>
            </a:r>
            <a:r>
              <a:rPr lang="it-IT" sz="3500" dirty="0"/>
              <a:t>J. J. Tyson and Y. Cao.  Stochastic Effect on the </a:t>
            </a:r>
            <a:r>
              <a:rPr lang="en-US" sz="3500" dirty="0"/>
              <a:t>Dynamic Localization of </a:t>
            </a:r>
            <a:r>
              <a:rPr lang="en-US" sz="3500" dirty="0" err="1"/>
              <a:t>DivL</a:t>
            </a:r>
            <a:r>
              <a:rPr lang="en-US" sz="3500" dirty="0"/>
              <a:t> and </a:t>
            </a:r>
            <a:r>
              <a:rPr lang="en-US" sz="3500" dirty="0" err="1"/>
              <a:t>PleC</a:t>
            </a:r>
            <a:r>
              <a:rPr lang="en-US" sz="3500" dirty="0"/>
              <a:t> in the </a:t>
            </a:r>
            <a:r>
              <a:rPr lang="en-US" sz="3500" dirty="0" smtClean="0"/>
              <a:t>Asymmetric Division </a:t>
            </a:r>
            <a:r>
              <a:rPr lang="en-US" sz="3500" dirty="0"/>
              <a:t>of </a:t>
            </a:r>
            <a:r>
              <a:rPr lang="en-US" sz="3500" i="1" dirty="0" err="1"/>
              <a:t>Caulobacter</a:t>
            </a:r>
            <a:r>
              <a:rPr lang="en-US" sz="3500" i="1" dirty="0"/>
              <a:t> </a:t>
            </a:r>
            <a:r>
              <a:rPr lang="en-US" sz="3500" i="1" dirty="0" err="1"/>
              <a:t>crescentus</a:t>
            </a:r>
            <a:r>
              <a:rPr lang="en-US" sz="3500" i="1" dirty="0"/>
              <a:t> </a:t>
            </a:r>
            <a:r>
              <a:rPr lang="en-US" sz="3500" dirty="0"/>
              <a:t>Cell Cycle.  </a:t>
            </a:r>
            <a:r>
              <a:rPr lang="en-US" sz="3500" i="1" dirty="0" smtClean="0"/>
              <a:t>In preparation</a:t>
            </a:r>
          </a:p>
          <a:p>
            <a:r>
              <a:rPr lang="en-US" sz="3500" dirty="0" smtClean="0"/>
              <a:t> </a:t>
            </a:r>
            <a:r>
              <a:rPr lang="en-US" sz="3500" b="1" dirty="0"/>
              <a:t>F. Li </a:t>
            </a:r>
            <a:r>
              <a:rPr lang="en-US" sz="3500" dirty="0"/>
              <a:t>and Y. Cao. </a:t>
            </a:r>
            <a:r>
              <a:rPr lang="en-US" sz="3500" dirty="0" smtClean="0"/>
              <a:t>Multigrid </a:t>
            </a:r>
            <a:r>
              <a:rPr lang="en-US" sz="3500" dirty="0"/>
              <a:t>Discretization Method on </a:t>
            </a:r>
            <a:r>
              <a:rPr lang="en-US" sz="3500" dirty="0" err="1" smtClean="0"/>
              <a:t>Multiscale</a:t>
            </a:r>
            <a:r>
              <a:rPr lang="en-US" sz="3500" dirty="0" smtClean="0"/>
              <a:t> Reaction-Diffusion </a:t>
            </a:r>
            <a:r>
              <a:rPr lang="en-US" sz="3500" dirty="0"/>
              <a:t>Systems. </a:t>
            </a:r>
            <a:r>
              <a:rPr lang="en-US" sz="3500" i="1" dirty="0"/>
              <a:t>To be </a:t>
            </a:r>
            <a:r>
              <a:rPr lang="en-US" sz="3500" i="1" dirty="0" smtClean="0"/>
              <a:t>submitted</a:t>
            </a:r>
          </a:p>
          <a:p>
            <a:r>
              <a:rPr lang="it-IT" sz="3500" dirty="0" smtClean="0"/>
              <a:t>K</a:t>
            </a:r>
            <a:r>
              <a:rPr lang="it-IT" sz="3500" dirty="0"/>
              <a:t>. Subramanian, </a:t>
            </a:r>
            <a:r>
              <a:rPr lang="it-IT" sz="3500" b="1" dirty="0"/>
              <a:t>F. Li</a:t>
            </a:r>
            <a:r>
              <a:rPr lang="it-IT" sz="3500" dirty="0"/>
              <a:t> , M. R. Paul , Y. Cao and J. J. Tyson. Spatiotemporal model </a:t>
            </a:r>
            <a:r>
              <a:rPr lang="en-US" sz="3500" dirty="0"/>
              <a:t>of </a:t>
            </a:r>
            <a:r>
              <a:rPr lang="en-US" sz="3500" dirty="0" err="1"/>
              <a:t>PopZ</a:t>
            </a:r>
            <a:r>
              <a:rPr lang="en-US" sz="3500" dirty="0"/>
              <a:t> localization in </a:t>
            </a:r>
            <a:r>
              <a:rPr lang="en-US" sz="3500" i="1" dirty="0" err="1"/>
              <a:t>Caulobacter</a:t>
            </a:r>
            <a:r>
              <a:rPr lang="en-US" sz="3500" i="1" dirty="0"/>
              <a:t> </a:t>
            </a:r>
            <a:r>
              <a:rPr lang="en-US" sz="3500" i="1" dirty="0" err="1"/>
              <a:t>crescentus</a:t>
            </a:r>
            <a:r>
              <a:rPr lang="en-US" sz="3500" dirty="0"/>
              <a:t>. </a:t>
            </a:r>
            <a:r>
              <a:rPr lang="en-US" sz="3500" i="1" dirty="0" smtClean="0"/>
              <a:t>Submitted to </a:t>
            </a:r>
            <a:r>
              <a:rPr lang="en-US" sz="3500" i="1" dirty="0" smtClean="0"/>
              <a:t>PLOS </a:t>
            </a:r>
            <a:r>
              <a:rPr lang="en-US" altLang="zh-CN" sz="3500" i="1" dirty="0" smtClean="0"/>
              <a:t>Computational Biology</a:t>
            </a:r>
            <a:endParaRPr lang="en-US" sz="3500" i="1" dirty="0" smtClean="0"/>
          </a:p>
          <a:p>
            <a:r>
              <a:rPr lang="en-US" sz="3500" dirty="0" smtClean="0"/>
              <a:t>Y</a:t>
            </a:r>
            <a:r>
              <a:rPr lang="en-US" sz="3500" dirty="0"/>
              <a:t>. Cao, R. </a:t>
            </a:r>
            <a:r>
              <a:rPr lang="en-US" sz="3500" dirty="0" err="1"/>
              <a:t>Erban</a:t>
            </a:r>
            <a:r>
              <a:rPr lang="en-US" sz="3500" dirty="0"/>
              <a:t>, </a:t>
            </a:r>
            <a:r>
              <a:rPr lang="en-US" sz="3500" b="1" dirty="0"/>
              <a:t>F. Li</a:t>
            </a:r>
            <a:r>
              <a:rPr lang="en-US" sz="3500" dirty="0"/>
              <a:t>. Reaction Time for Tri-molecular Reaction. </a:t>
            </a:r>
            <a:r>
              <a:rPr lang="en-US" sz="3500" i="1" dirty="0"/>
              <a:t>T</a:t>
            </a:r>
            <a:r>
              <a:rPr lang="en-US" sz="3500" i="1" dirty="0" smtClean="0"/>
              <a:t>o </a:t>
            </a:r>
            <a:r>
              <a:rPr lang="en-US" sz="3500" i="1" dirty="0"/>
              <a:t>be </a:t>
            </a:r>
            <a:r>
              <a:rPr lang="en-US" sz="3500" i="1" dirty="0" smtClean="0"/>
              <a:t>submitted</a:t>
            </a:r>
            <a:r>
              <a:rPr lang="en-US" sz="3500" dirty="0" smtClean="0"/>
              <a:t>.</a:t>
            </a:r>
          </a:p>
          <a:p>
            <a:r>
              <a:rPr lang="en-US" sz="3500" b="1" dirty="0" smtClean="0"/>
              <a:t>F</a:t>
            </a:r>
            <a:r>
              <a:rPr lang="en-US" sz="3500" b="1" dirty="0"/>
              <a:t>. Li</a:t>
            </a:r>
            <a:r>
              <a:rPr lang="en-US" sz="3500" dirty="0"/>
              <a:t> and Y. Cao. Multigrid discretization method for </a:t>
            </a:r>
            <a:r>
              <a:rPr lang="en-US" sz="3500" dirty="0" err="1"/>
              <a:t>PopZ</a:t>
            </a:r>
            <a:r>
              <a:rPr lang="en-US" sz="3500" dirty="0"/>
              <a:t> localization model. In Bioinformatics and Biomedicine (BIBM), 2013 IEEE International Conference on. 469-472, 2013, Shanghai, </a:t>
            </a:r>
            <a:r>
              <a:rPr lang="en-US" sz="3500" dirty="0" smtClean="0"/>
              <a:t>China.</a:t>
            </a:r>
          </a:p>
          <a:p>
            <a:r>
              <a:rPr lang="en-US" sz="3500" b="1" dirty="0" smtClean="0"/>
              <a:t>F</a:t>
            </a:r>
            <a:r>
              <a:rPr lang="en-US" sz="3500" b="1" dirty="0"/>
              <a:t>. Li</a:t>
            </a:r>
            <a:r>
              <a:rPr lang="en-US" sz="3500" dirty="0"/>
              <a:t> and Y. Cao. </a:t>
            </a:r>
            <a:r>
              <a:rPr lang="en-US" sz="3500" dirty="0" err="1"/>
              <a:t>Multiscale</a:t>
            </a:r>
            <a:r>
              <a:rPr lang="en-US" sz="3500" dirty="0"/>
              <a:t> Discretization for Reaction Diffusion Systems. in Proceedings of the 2012 International Conference on Bioinformatics &amp; Computational Biology. </a:t>
            </a:r>
            <a:r>
              <a:rPr lang="es-ES" sz="3500" dirty="0"/>
              <a:t>305 - 311, 2012, Las Vegas, Nevada, </a:t>
            </a:r>
            <a:r>
              <a:rPr lang="es-ES" sz="3500" dirty="0" smtClean="0"/>
              <a:t>USA.</a:t>
            </a:r>
          </a:p>
          <a:p>
            <a:r>
              <a:rPr lang="en-US" sz="3500" dirty="0" smtClean="0"/>
              <a:t>Z</a:t>
            </a:r>
            <a:r>
              <a:rPr lang="en-US" sz="3500" dirty="0"/>
              <a:t>. Liu, Y. Pu, </a:t>
            </a:r>
            <a:r>
              <a:rPr lang="en-US" sz="3500" b="1" dirty="0"/>
              <a:t>F. Li</a:t>
            </a:r>
            <a:r>
              <a:rPr lang="en-US" sz="3500" dirty="0"/>
              <a:t>, C. A. Shaffer, S. Hoops, J. J. Tyson, and Y. Cao. Hybrid modeling and simulation of stochastic effects on progression through the eukaryotic cell cycle. The Journal of Chemical Physics, 136(3):034105, 2012.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936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2681" y="2529170"/>
            <a:ext cx="3322919" cy="3444997"/>
          </a:xfrm>
        </p:spPr>
        <p:txBody>
          <a:bodyPr>
            <a:normAutofit/>
          </a:bodyPr>
          <a:lstStyle/>
          <a:p>
            <a:r>
              <a:rPr lang="en-US" i="1" dirty="0" smtClean="0"/>
              <a:t>Prof.</a:t>
            </a:r>
            <a:r>
              <a:rPr lang="en-US" dirty="0" smtClean="0"/>
              <a:t> </a:t>
            </a:r>
            <a:r>
              <a:rPr lang="en-US" b="1" dirty="0" smtClean="0"/>
              <a:t>John J. Tyson</a:t>
            </a:r>
          </a:p>
          <a:p>
            <a:pPr lvl="1"/>
            <a:r>
              <a:rPr lang="en-US" dirty="0" err="1" smtClean="0"/>
              <a:t>Kartik</a:t>
            </a:r>
            <a:r>
              <a:rPr lang="en-US" dirty="0" smtClean="0"/>
              <a:t> Subramanian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44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444512" y="2529171"/>
            <a:ext cx="3052234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Prof</a:t>
            </a:r>
            <a:r>
              <a:rPr lang="en-US" dirty="0" smtClean="0"/>
              <a:t>.</a:t>
            </a:r>
            <a:r>
              <a:rPr lang="en-US" i="1" dirty="0" smtClean="0"/>
              <a:t> </a:t>
            </a:r>
            <a:r>
              <a:rPr lang="en-US" b="1" dirty="0" smtClean="0"/>
              <a:t>Yang Cao</a:t>
            </a:r>
          </a:p>
          <a:p>
            <a:pPr lvl="1"/>
            <a:r>
              <a:rPr lang="en-US" dirty="0" err="1" smtClean="0"/>
              <a:t>Shuo</a:t>
            </a:r>
            <a:r>
              <a:rPr lang="en-US" dirty="0" smtClean="0"/>
              <a:t> Wang</a:t>
            </a:r>
          </a:p>
          <a:p>
            <a:pPr lvl="1"/>
            <a:r>
              <a:rPr lang="en-US" dirty="0" err="1" smtClean="0"/>
              <a:t>Minghan</a:t>
            </a:r>
            <a:r>
              <a:rPr lang="en-US" dirty="0" smtClean="0"/>
              <a:t> Chen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363" y="4044425"/>
            <a:ext cx="2895238" cy="9041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729" y="3921178"/>
            <a:ext cx="2667000" cy="115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3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i="1" dirty="0" smtClean="0"/>
              <a:t>Thank You</a:t>
            </a:r>
            <a:endParaRPr lang="en-US" sz="80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19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1176867" y="2490133"/>
            <a:ext cx="6798734" cy="656479"/>
          </a:xfrm>
        </p:spPr>
        <p:txBody>
          <a:bodyPr>
            <a:normAutofit/>
          </a:bodyPr>
          <a:lstStyle/>
          <a:p>
            <a:r>
              <a:rPr lang="en-US" dirty="0" smtClean="0"/>
              <a:t>Experiment data shows great variations.</a:t>
            </a:r>
            <a:endParaRPr lang="en-US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809" r="30851" b="18914"/>
          <a:stretch/>
        </p:blipFill>
        <p:spPr bwMode="auto">
          <a:xfrm>
            <a:off x="1326219" y="2850342"/>
            <a:ext cx="6500028" cy="3008324"/>
          </a:xfrm>
          <a:prstGeom prst="snip2SameRect">
            <a:avLst>
              <a:gd name="adj1" fmla="val 21825"/>
              <a:gd name="adj2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2369962" y="5858666"/>
            <a:ext cx="4140729" cy="220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r>
              <a:rPr lang="en-GB" altLang="en-US" sz="1089" b="1" dirty="0" err="1">
                <a:latin typeface="Arial" panose="020B0604020202020204" pitchFamily="34" charset="0"/>
              </a:rPr>
              <a:t>Laloux</a:t>
            </a:r>
            <a:r>
              <a:rPr lang="en-GB" altLang="en-US" sz="1089" b="1" dirty="0">
                <a:latin typeface="Arial" panose="020B0604020202020204" pitchFamily="34" charset="0"/>
              </a:rPr>
              <a:t> G , and Jacobs-Wagner C J Cell </a:t>
            </a:r>
            <a:r>
              <a:rPr lang="en-GB" altLang="en-US" sz="1089" b="1" dirty="0" err="1">
                <a:latin typeface="Arial" panose="020B0604020202020204" pitchFamily="34" charset="0"/>
              </a:rPr>
              <a:t>Biol</a:t>
            </a:r>
            <a:r>
              <a:rPr lang="en-GB" altLang="en-US" sz="1089" b="1" dirty="0">
                <a:latin typeface="Arial" panose="020B0604020202020204" pitchFamily="34" charset="0"/>
              </a:rPr>
              <a:t> 2013;201:827-841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072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451" y="2462834"/>
            <a:ext cx="7615564" cy="3444997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r>
              <a:rPr lang="en-US" dirty="0" smtClean="0"/>
              <a:t>Stochastic </a:t>
            </a:r>
            <a:r>
              <a:rPr lang="en-US" dirty="0"/>
              <a:t>S</a:t>
            </a:r>
            <a:r>
              <a:rPr lang="en-US" dirty="0" smtClean="0"/>
              <a:t>imulation Method </a:t>
            </a:r>
            <a:r>
              <a:rPr lang="en-US" dirty="0"/>
              <a:t>development for </a:t>
            </a:r>
            <a:r>
              <a:rPr lang="en-US" dirty="0" smtClean="0"/>
              <a:t>reaction-diffusion systems</a:t>
            </a:r>
          </a:p>
          <a:p>
            <a:pPr lvl="1"/>
            <a:r>
              <a:rPr lang="en-US" dirty="0" smtClean="0"/>
              <a:t>Background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Optimal mesh size</a:t>
            </a:r>
          </a:p>
          <a:p>
            <a:pPr lvl="1"/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Multigrid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discretization method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Stochastic modeling &amp; simulation on </a:t>
            </a:r>
            <a:r>
              <a:rPr lang="en-US" i="1" dirty="0" err="1" smtClean="0">
                <a:solidFill>
                  <a:schemeClr val="bg1">
                    <a:lumMod val="75000"/>
                  </a:schemeClr>
                </a:solidFill>
              </a:rPr>
              <a:t>Caulobacter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cell cycle</a:t>
            </a:r>
          </a:p>
          <a:p>
            <a:pPr lvl="1"/>
            <a:r>
              <a:rPr lang="en-US" sz="2100" dirty="0" err="1">
                <a:solidFill>
                  <a:schemeClr val="bg1">
                    <a:lumMod val="75000"/>
                  </a:schemeClr>
                </a:solidFill>
              </a:rPr>
              <a:t>PopZ</a:t>
            </a:r>
            <a:r>
              <a:rPr lang="en-US" sz="2100" dirty="0">
                <a:solidFill>
                  <a:schemeClr val="bg1">
                    <a:lumMod val="75000"/>
                  </a:schemeClr>
                </a:solidFill>
              </a:rPr>
              <a:t> localization</a:t>
            </a:r>
          </a:p>
          <a:p>
            <a:pPr lvl="1"/>
            <a:r>
              <a:rPr lang="en-US" sz="2100" dirty="0">
                <a:solidFill>
                  <a:schemeClr val="bg1">
                    <a:lumMod val="75000"/>
                  </a:schemeClr>
                </a:solidFill>
              </a:rPr>
              <a:t>Response-Regulator Network</a:t>
            </a:r>
          </a:p>
          <a:p>
            <a:pPr lvl="1"/>
            <a:r>
              <a:rPr lang="en-US" sz="2100" dirty="0">
                <a:solidFill>
                  <a:schemeClr val="bg1">
                    <a:lumMod val="75000"/>
                  </a:schemeClr>
                </a:solidFill>
              </a:rPr>
              <a:t>Chromosome segregation </a:t>
            </a:r>
          </a:p>
          <a:p>
            <a:r>
              <a:rPr lang="en-US" sz="2100" dirty="0">
                <a:solidFill>
                  <a:schemeClr val="bg1">
                    <a:lumMod val="75000"/>
                  </a:schemeClr>
                </a:solidFill>
              </a:rPr>
              <a:t>Conclusion &amp; future 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471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541" y="3078629"/>
            <a:ext cx="3550543" cy="2896097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r>
              <a:rPr lang="en-US" sz="2000" dirty="0" err="1" smtClean="0"/>
              <a:t>Smoluchowski</a:t>
            </a:r>
            <a:r>
              <a:rPr lang="en-US" sz="2000" dirty="0" smtClean="0"/>
              <a:t> model</a:t>
            </a:r>
          </a:p>
          <a:p>
            <a:r>
              <a:rPr lang="en-US" sz="2000" dirty="0" smtClean="0"/>
              <a:t>Each molecule has an </a:t>
            </a:r>
            <a:r>
              <a:rPr lang="en-US" sz="2000" dirty="0"/>
              <a:t>exact </a:t>
            </a:r>
            <a:r>
              <a:rPr lang="en-US" sz="2000" dirty="0" smtClean="0"/>
              <a:t>position.</a:t>
            </a:r>
          </a:p>
          <a:p>
            <a:r>
              <a:rPr lang="en-US" sz="2000" dirty="0" smtClean="0"/>
              <a:t>Brownian motion</a:t>
            </a:r>
          </a:p>
          <a:p>
            <a:pPr lvl="1"/>
            <a:r>
              <a:rPr lang="en-US" sz="1600" dirty="0" smtClean="0"/>
              <a:t> </a:t>
            </a:r>
          </a:p>
          <a:p>
            <a:pPr marL="285750" lvl="1"/>
            <a:r>
              <a:rPr lang="el-GR" dirty="0" smtClean="0"/>
              <a:t>σ</a:t>
            </a:r>
            <a:r>
              <a:rPr lang="en-US" dirty="0" smtClean="0"/>
              <a:t>-</a:t>
            </a:r>
            <a:r>
              <a:rPr lang="el-GR" dirty="0"/>
              <a:t>λ</a:t>
            </a:r>
            <a:r>
              <a:rPr lang="en-US" dirty="0"/>
              <a:t> </a:t>
            </a:r>
            <a:r>
              <a:rPr lang="en-US" dirty="0" smtClean="0"/>
              <a:t>bimolecular reaction model</a:t>
            </a:r>
            <a:endParaRPr lang="en-US" sz="2000" dirty="0" smtClean="0"/>
          </a:p>
          <a:p>
            <a:r>
              <a:rPr lang="en-US" sz="2000" dirty="0" smtClean="0"/>
              <a:t>Precise and fundamental</a:t>
            </a:r>
            <a:endParaRPr lang="en-US" sz="2000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Stochastic Simulation on Reaction-Diffusion Systems</a:t>
            </a:r>
            <a:endParaRPr lang="en-US" dirty="0"/>
          </a:p>
        </p:txBody>
      </p:sp>
      <p:sp>
        <p:nvSpPr>
          <p:cNvPr id="7" name="Round Same Side Corner Rectangle 6"/>
          <p:cNvSpPr/>
          <p:nvPr/>
        </p:nvSpPr>
        <p:spPr>
          <a:xfrm>
            <a:off x="1055841" y="2478927"/>
            <a:ext cx="3563243" cy="575794"/>
          </a:xfrm>
          <a:prstGeom prst="round2SameRect">
            <a:avLst/>
          </a:prstGeom>
          <a:blipFill>
            <a:blip r:embed="rId2"/>
            <a:tile tx="0" ty="0" sx="100000" sy="100000" flip="none" algn="tl"/>
          </a:blipFill>
          <a:ln w="12700">
            <a:solidFill>
              <a:schemeClr val="accent1">
                <a:lumMod val="75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Molecule-Based Framework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445000" y="2440827"/>
            <a:ext cx="3812262" cy="3885712"/>
            <a:chOff x="601978" y="2411131"/>
            <a:chExt cx="3812262" cy="388571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721" y="2411131"/>
              <a:ext cx="2743200" cy="3657600"/>
            </a:xfrm>
            <a:prstGeom prst="rect">
              <a:avLst/>
            </a:prstGeom>
            <a:noFill/>
            <a:ln w="25400">
              <a:noFill/>
            </a:ln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p:spPr>
        </p:pic>
        <p:sp>
          <p:nvSpPr>
            <p:cNvPr id="11" name="Rectangle 10"/>
            <p:cNvSpPr/>
            <p:nvPr/>
          </p:nvSpPr>
          <p:spPr>
            <a:xfrm>
              <a:off x="601978" y="6036900"/>
              <a:ext cx="3812262" cy="2599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89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msgothic" charset="0"/>
                  <a:cs typeface="msgothic" charset="0"/>
                </a:rPr>
                <a:t>S. </a:t>
              </a:r>
              <a:r>
                <a:rPr lang="en-US" sz="1089" b="1" dirty="0">
                  <a:solidFill>
                    <a:srgbClr val="000000"/>
                  </a:solidFill>
                  <a:latin typeface="Arial" panose="020B0604020202020204" pitchFamily="34" charset="0"/>
                  <a:ea typeface="msgothic" charset="0"/>
                  <a:cs typeface="msgothic" charset="0"/>
                </a:rPr>
                <a:t>S </a:t>
              </a:r>
              <a:r>
                <a:rPr lang="en-US" sz="1089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msgothic" charset="0"/>
                  <a:cs typeface="msgothic" charset="0"/>
                </a:rPr>
                <a:t>Andrews </a:t>
              </a:r>
              <a:r>
                <a:rPr lang="en-US" sz="1089" b="1" dirty="0">
                  <a:solidFill>
                    <a:srgbClr val="000000"/>
                  </a:solidFill>
                  <a:latin typeface="Arial" panose="020B0604020202020204" pitchFamily="34" charset="0"/>
                  <a:ea typeface="msgothic" charset="0"/>
                  <a:cs typeface="msgothic" charset="0"/>
                </a:rPr>
                <a:t>and  </a:t>
              </a:r>
              <a:r>
                <a:rPr lang="en-US" sz="1089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msgothic" charset="0"/>
                  <a:cs typeface="msgothic" charset="0"/>
                </a:rPr>
                <a:t>D. </a:t>
              </a:r>
              <a:r>
                <a:rPr lang="en-US" sz="1089" b="1" dirty="0">
                  <a:solidFill>
                    <a:srgbClr val="000000"/>
                  </a:solidFill>
                  <a:latin typeface="Arial" panose="020B0604020202020204" pitchFamily="34" charset="0"/>
                  <a:ea typeface="msgothic" charset="0"/>
                  <a:cs typeface="msgothic" charset="0"/>
                </a:rPr>
                <a:t>Bray. Phys. Biol. 1 (2004) 137-151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1707884" y="4526677"/>
                <a:ext cx="2868349" cy="3954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 xmlns="">
                    <m:r>
                      <a:rPr lang="en-US" b="1" i="0" smtClean="0">
                        <a:latin typeface="Cambria Math" panose="02040503050406030204" pitchFamily="18" charset="0"/>
                      </a:rPr>
                      <m:t>𝐱</m:t>
                    </m:r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l-GR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1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)+</m:t>
                    </m:r>
                    <m:rad>
                      <m:radPr>
                        <m:deg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  <m:r>
                          <a:rPr lang="el-GR" i="1">
                            <a:latin typeface="Cambria Math" panose="02040503050406030204" pitchFamily="18" charset="0"/>
                          </a:rPr>
                          <m:t>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rad>
                  </m:oMath>
                </a14:m>
                <a:r>
                  <a:rPr lang="el-GR" i="1" dirty="0">
                    <a:latin typeface="Cambria Math" panose="02040503050406030204" pitchFamily="18" charset="0"/>
                  </a:rPr>
                  <a:t>ξ</a:t>
                </a:r>
                <a:endParaRPr lang="en-US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7884" y="4526677"/>
                <a:ext cx="2868349" cy="395429"/>
              </a:xfrm>
              <a:prstGeom prst="rect">
                <a:avLst/>
              </a:prstGeom>
              <a:blipFill rotWithShape="0">
                <a:blip r:embed="rId4"/>
                <a:stretch>
                  <a:fillRect t="-3125" r="-849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2305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450977" y="2976035"/>
            <a:ext cx="3524623" cy="326389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5400" cap="rnd" cmpd="sng"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Reaction-Diffusion Master Equation</a:t>
            </a:r>
          </a:p>
          <a:p>
            <a:r>
              <a:rPr lang="en-US" sz="2000" dirty="0" smtClean="0"/>
              <a:t>Space discretization</a:t>
            </a:r>
          </a:p>
          <a:p>
            <a:r>
              <a:rPr lang="en-US" sz="2000" dirty="0" smtClean="0"/>
              <a:t>Random walk</a:t>
            </a:r>
          </a:p>
          <a:p>
            <a:pPr lvl="1"/>
            <a:r>
              <a:rPr lang="en-US" sz="1600" dirty="0" smtClean="0"/>
              <a:t> </a:t>
            </a:r>
          </a:p>
          <a:p>
            <a:r>
              <a:rPr lang="en-US" sz="2000" dirty="0" smtClean="0"/>
              <a:t>Chemical Master Equation</a:t>
            </a:r>
            <a:endParaRPr lang="en-US" sz="1600" dirty="0" smtClean="0"/>
          </a:p>
          <a:p>
            <a:r>
              <a:rPr lang="en-US" sz="2000" dirty="0"/>
              <a:t>S</a:t>
            </a:r>
            <a:r>
              <a:rPr lang="en-US" sz="2000" dirty="0" smtClean="0"/>
              <a:t>uitable </a:t>
            </a:r>
            <a:r>
              <a:rPr lang="en-US" sz="2000" dirty="0"/>
              <a:t>for large scale simulations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Stochastic Simulation on Reaction-Diffusion Systems</a:t>
            </a:r>
            <a:endParaRPr lang="en-US" dirty="0"/>
          </a:p>
        </p:txBody>
      </p:sp>
      <p:sp>
        <p:nvSpPr>
          <p:cNvPr id="6" name="Round Same Side Corner Rectangle 5"/>
          <p:cNvSpPr/>
          <p:nvPr/>
        </p:nvSpPr>
        <p:spPr>
          <a:xfrm>
            <a:off x="4438277" y="2409545"/>
            <a:ext cx="3524623" cy="548901"/>
          </a:xfrm>
          <a:prstGeom prst="round2SameRect">
            <a:avLst/>
          </a:prstGeom>
          <a:blipFill>
            <a:blip r:embed="rId3"/>
            <a:tile tx="0" ty="0" sx="100000" sy="100000" flip="none" algn="tl"/>
          </a:blipFill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Compartment-Based Framework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563937" y="2976034"/>
            <a:ext cx="3900486" cy="2969276"/>
            <a:chOff x="4165600" y="2942344"/>
            <a:chExt cx="3900486" cy="2969276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6019" t="1395" r="3723" b="-1"/>
            <a:stretch/>
          </p:blipFill>
          <p:spPr>
            <a:xfrm>
              <a:off x="4165600" y="2942344"/>
              <a:ext cx="3797301" cy="2709333"/>
            </a:xfrm>
            <a:prstGeom prst="rect">
              <a:avLst/>
            </a:prstGeom>
          </p:spPr>
        </p:pic>
        <p:sp>
          <p:nvSpPr>
            <p:cNvPr id="14" name="Rectangle 13"/>
            <p:cNvSpPr/>
            <p:nvPr/>
          </p:nvSpPr>
          <p:spPr>
            <a:xfrm>
              <a:off x="4395786" y="5651677"/>
              <a:ext cx="3670300" cy="2599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089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msgothic" charset="0"/>
                  <a:cs typeface="msgothic" charset="0"/>
                </a:rPr>
                <a:t>R. </a:t>
              </a:r>
              <a:r>
                <a:rPr lang="en-US" sz="1089" b="1" dirty="0" err="1">
                  <a:solidFill>
                    <a:srgbClr val="000000"/>
                  </a:solidFill>
                  <a:latin typeface="Arial" panose="020B0604020202020204" pitchFamily="34" charset="0"/>
                  <a:ea typeface="msgothic" charset="0"/>
                  <a:cs typeface="msgothic" charset="0"/>
                </a:rPr>
                <a:t>Erban</a:t>
              </a:r>
              <a:r>
                <a:rPr lang="en-US" sz="1089" b="1" dirty="0">
                  <a:solidFill>
                    <a:srgbClr val="000000"/>
                  </a:solidFill>
                  <a:latin typeface="Arial" panose="020B0604020202020204" pitchFamily="34" charset="0"/>
                  <a:ea typeface="msgothic" charset="0"/>
                  <a:cs typeface="msgothic" charset="0"/>
                </a:rPr>
                <a:t> and </a:t>
              </a:r>
              <a:r>
                <a:rPr lang="en-US" sz="1089" b="1" dirty="0" smtClean="0">
                  <a:solidFill>
                    <a:srgbClr val="000000"/>
                  </a:solidFill>
                  <a:latin typeface="Arial" panose="020B0604020202020204" pitchFamily="34" charset="0"/>
                  <a:ea typeface="msgothic" charset="0"/>
                  <a:cs typeface="msgothic" charset="0"/>
                </a:rPr>
                <a:t>S. </a:t>
              </a:r>
              <a:r>
                <a:rPr lang="en-US" sz="1089" b="1" dirty="0">
                  <a:solidFill>
                    <a:srgbClr val="000000"/>
                  </a:solidFill>
                  <a:latin typeface="Arial" panose="020B0604020202020204" pitchFamily="34" charset="0"/>
                  <a:ea typeface="msgothic" charset="0"/>
                  <a:cs typeface="msgothic" charset="0"/>
                </a:rPr>
                <a:t>Chapman 2009 Phys. Biol. 6 046001</a:t>
              </a:r>
            </a:p>
          </p:txBody>
        </p:sp>
      </p:grp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434374"/>
              </p:ext>
            </p:extLst>
          </p:nvPr>
        </p:nvGraphicFramePr>
        <p:xfrm>
          <a:off x="5353050" y="4607984"/>
          <a:ext cx="9525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9" name="Equation" r:id="rId5" imgW="634680" imgH="203040" progId="Equation.DSMT4">
                  <p:embed/>
                </p:oleObj>
              </mc:Choice>
              <mc:Fallback>
                <p:oleObj name="Equation" r:id="rId5" imgW="63468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53050" y="4607984"/>
                        <a:ext cx="9525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7865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Stochastic Simulation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4" y="2375835"/>
            <a:ext cx="7103535" cy="3809065"/>
          </a:xfrm>
        </p:spPr>
        <p:txBody>
          <a:bodyPr>
            <a:normAutofit/>
          </a:bodyPr>
          <a:lstStyle/>
          <a:p>
            <a:r>
              <a:rPr lang="en-US" dirty="0" smtClean="0"/>
              <a:t>Well-stirred chemical reaction </a:t>
            </a:r>
            <a:r>
              <a:rPr lang="en-US" dirty="0"/>
              <a:t>s</a:t>
            </a:r>
            <a:r>
              <a:rPr lang="en-US" dirty="0" smtClean="0"/>
              <a:t>ystems</a:t>
            </a:r>
          </a:p>
          <a:p>
            <a:pPr lvl="1"/>
            <a:r>
              <a:rPr lang="en-US" dirty="0" smtClean="0"/>
              <a:t>State vector: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n-US" dirty="0" smtClean="0"/>
              <a:t>Propensity function: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i="1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 smtClean="0"/>
              <a:t> for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X(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=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  <a:p>
            <a:pPr lvl="1"/>
            <a:r>
              <a:rPr lang="en-US" dirty="0" smtClean="0"/>
              <a:t>State change vector: </a:t>
            </a:r>
            <a:r>
              <a:rPr lang="el-GR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υ</a:t>
            </a:r>
            <a:r>
              <a:rPr lang="en-US" i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</a:p>
          <a:p>
            <a:r>
              <a:rPr lang="en-US" dirty="0" smtClean="0"/>
              <a:t>Probability that one reaction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dirty="0" smtClean="0"/>
              <a:t> fires in time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l-GR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τ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+d</a:t>
            </a:r>
            <a:r>
              <a:rPr lang="el-GR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τ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/>
              <a:t> is the total </a:t>
            </a:r>
            <a:r>
              <a:rPr lang="en-US" dirty="0" smtClean="0"/>
              <a:t>propensity</a:t>
            </a:r>
            <a:endParaRPr lang="en-US" i="1" baseline="-25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057404"/>
              </p:ext>
            </p:extLst>
          </p:nvPr>
        </p:nvGraphicFramePr>
        <p:xfrm>
          <a:off x="3014133" y="4707918"/>
          <a:ext cx="2419200" cy="38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5" name="Equation" r:id="rId3" imgW="1612800" imgH="253800" progId="Equation.DSMT4">
                  <p:embed/>
                </p:oleObj>
              </mc:Choice>
              <mc:Fallback>
                <p:oleObj name="Equation" r:id="rId3" imgW="161280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14133" y="4707918"/>
                        <a:ext cx="2419200" cy="38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4563166"/>
              </p:ext>
            </p:extLst>
          </p:nvPr>
        </p:nvGraphicFramePr>
        <p:xfrm>
          <a:off x="3442683" y="5518150"/>
          <a:ext cx="156210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" name="Equation" r:id="rId5" imgW="1041120" imgH="444240" progId="Equation.DSMT4">
                  <p:embed/>
                </p:oleObj>
              </mc:Choice>
              <mc:Fallback>
                <p:oleObj name="Equation" r:id="rId5" imgW="104112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42683" y="5518150"/>
                        <a:ext cx="156210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428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11972</TotalTime>
  <Words>1901</Words>
  <Application>Microsoft Macintosh PowerPoint</Application>
  <PresentationFormat>On-screen Show (4:3)</PresentationFormat>
  <Paragraphs>343</Paragraphs>
  <Slides>45</Slides>
  <Notes>3</Notes>
  <HiddenSlides>0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7" baseType="lpstr">
      <vt:lpstr>Organic</vt:lpstr>
      <vt:lpstr>Equation</vt:lpstr>
      <vt:lpstr>Stochastic Simulation for Reaction-Diffusion Systems</vt:lpstr>
      <vt:lpstr>Outline</vt:lpstr>
      <vt:lpstr>Introduction</vt:lpstr>
      <vt:lpstr>Introduction</vt:lpstr>
      <vt:lpstr>Introduction</vt:lpstr>
      <vt:lpstr>Outline</vt:lpstr>
      <vt:lpstr>Stochastic Simulation on Reaction-Diffusion Systems</vt:lpstr>
      <vt:lpstr>Stochastic Simulation on Reaction-Diffusion Systems</vt:lpstr>
      <vt:lpstr>Stochastic Simulation Algorithm</vt:lpstr>
      <vt:lpstr>Stochastic Simulation Algorithm</vt:lpstr>
      <vt:lpstr>Stochastic Simulation Algorithm</vt:lpstr>
      <vt:lpstr>Discretization Size for RDME</vt:lpstr>
      <vt:lpstr>Outline</vt:lpstr>
      <vt:lpstr>Optimal Mesh Size</vt:lpstr>
      <vt:lpstr>Optimal Mesh Size</vt:lpstr>
      <vt:lpstr>Optimal Mesh Size</vt:lpstr>
      <vt:lpstr>Optimal Mesh Size</vt:lpstr>
      <vt:lpstr>Optimal Mesh Size</vt:lpstr>
      <vt:lpstr>Outline</vt:lpstr>
      <vt:lpstr>Multigrid Discretization Method</vt:lpstr>
      <vt:lpstr>Multigrid Discretization Method</vt:lpstr>
      <vt:lpstr>Multigrid Discretization Method</vt:lpstr>
      <vt:lpstr>Multigrid Discretization Method</vt:lpstr>
      <vt:lpstr>Outline</vt:lpstr>
      <vt:lpstr>PopZ Localization </vt:lpstr>
      <vt:lpstr>PopZ Localization </vt:lpstr>
      <vt:lpstr>PopZ Localization </vt:lpstr>
      <vt:lpstr>PopZ Localization </vt:lpstr>
      <vt:lpstr>PopZ Localization </vt:lpstr>
      <vt:lpstr>Response-Regulator Network</vt:lpstr>
      <vt:lpstr>Response-Regulator Network</vt:lpstr>
      <vt:lpstr>Response-Regulator Network</vt:lpstr>
      <vt:lpstr>Response-Regulator Network</vt:lpstr>
      <vt:lpstr>Response-Regulator Network</vt:lpstr>
      <vt:lpstr>Response-Regulator Network</vt:lpstr>
      <vt:lpstr>Response-Regulator Network</vt:lpstr>
      <vt:lpstr>Response-Regulator Network</vt:lpstr>
      <vt:lpstr>Chromosome Segregation Model </vt:lpstr>
      <vt:lpstr>Chromosome Segregation Model </vt:lpstr>
      <vt:lpstr>Chromosome Segregation Model </vt:lpstr>
      <vt:lpstr>Conclusion &amp; Future Work</vt:lpstr>
      <vt:lpstr>Conclusion &amp; Future Work</vt:lpstr>
      <vt:lpstr>Publication List</vt:lpstr>
      <vt:lpstr>Acknowledgement</vt:lpstr>
      <vt:lpstr>Thank You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Stochastic Simulation for Reaction-diffusion systems</dc:title>
  <dc:creator>lifeisgood</dc:creator>
  <cp:lastModifiedBy>Yang Cao</cp:lastModifiedBy>
  <cp:revision>203</cp:revision>
  <dcterms:created xsi:type="dcterms:W3CDTF">2014-12-07T21:15:50Z</dcterms:created>
  <dcterms:modified xsi:type="dcterms:W3CDTF">2014-12-18T15:55:35Z</dcterms:modified>
</cp:coreProperties>
</file>